
<file path=[Content_Types].xml><?xml version="1.0" encoding="utf-8"?>
<Types xmlns="http://schemas.openxmlformats.org/package/2006/content-types">
  <Override PartName="/ppt/slides/slide29.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Layouts/slideLayout6.xml" ContentType="application/vnd.openxmlformats-officedocument.presentationml.slideLayout+xml"/>
  <Override PartName="/ppt/notesSlides/notesSlide38.xml" ContentType="application/vnd.openxmlformats-officedocument.presentationml.notes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Default Extension="png" ContentType="image/png"/>
  <Override PartName="/ppt/slideLayouts/slideLayout7.xml" ContentType="application/vnd.openxmlformats-officedocument.presentationml.slideLayout+xml"/>
  <Override PartName="/ppt/theme/theme4.xml" ContentType="application/vnd.openxmlformats-officedocument.theme+xml"/>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notesSlides/notesSlide3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Layouts/slideLayout3.xml" ContentType="application/vnd.openxmlformats-officedocument.presentationml.slideLayout+xml"/>
  <Default Extension="jpeg" ContentType="image/jpeg"/>
  <Default Extension="emf" ContentType="image/x-emf"/>
  <Override PartName="/ppt/notesSlides/notesSlide17.xml" ContentType="application/vnd.openxmlformats-officedocument.presentationml.notesSlide+xml"/>
  <Override PartName="/ppt/notesSlides/notesSlide28.xml" ContentType="application/vnd.openxmlformats-officedocument.presentationml.notesSlide+xml"/>
  <Override PartName="/ppt/notesSlides/notesSlide37.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14.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slideLayouts/slideLayout12.xml" ContentType="application/vnd.openxmlformats-officedocument.presentationml.slideLayout+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40.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Default Extension="mp4" ContentType="video/mp4"/>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notesSlides/notesSlide18.xml" ContentType="application/vnd.openxmlformats-officedocument.presentationml.notesSlide+xml"/>
  <Override PartName="/ppt/notesSlides/notesSlide36.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Lst>
  <p:notesMasterIdLst>
    <p:notesMasterId r:id="rId43"/>
  </p:notesMasterIdLst>
  <p:handoutMasterIdLst>
    <p:handoutMasterId r:id="rId44"/>
  </p:handoutMasterIdLst>
  <p:sldIdLst>
    <p:sldId id="293" r:id="rId3"/>
    <p:sldId id="294" r:id="rId4"/>
    <p:sldId id="305" r:id="rId5"/>
    <p:sldId id="309" r:id="rId6"/>
    <p:sldId id="313" r:id="rId7"/>
    <p:sldId id="377" r:id="rId8"/>
    <p:sldId id="378" r:id="rId9"/>
    <p:sldId id="297" r:id="rId10"/>
    <p:sldId id="349" r:id="rId11"/>
    <p:sldId id="350" r:id="rId12"/>
    <p:sldId id="351" r:id="rId13"/>
    <p:sldId id="352" r:id="rId14"/>
    <p:sldId id="354" r:id="rId15"/>
    <p:sldId id="353" r:id="rId16"/>
    <p:sldId id="356" r:id="rId17"/>
    <p:sldId id="361" r:id="rId18"/>
    <p:sldId id="362" r:id="rId19"/>
    <p:sldId id="363" r:id="rId20"/>
    <p:sldId id="368" r:id="rId21"/>
    <p:sldId id="367" r:id="rId22"/>
    <p:sldId id="364" r:id="rId23"/>
    <p:sldId id="365" r:id="rId24"/>
    <p:sldId id="369" r:id="rId25"/>
    <p:sldId id="366" r:id="rId26"/>
    <p:sldId id="376" r:id="rId27"/>
    <p:sldId id="374" r:id="rId28"/>
    <p:sldId id="375" r:id="rId29"/>
    <p:sldId id="370" r:id="rId30"/>
    <p:sldId id="371" r:id="rId31"/>
    <p:sldId id="372" r:id="rId32"/>
    <p:sldId id="373" r:id="rId33"/>
    <p:sldId id="314" r:id="rId34"/>
    <p:sldId id="315" r:id="rId35"/>
    <p:sldId id="318" r:id="rId36"/>
    <p:sldId id="319" r:id="rId37"/>
    <p:sldId id="339" r:id="rId38"/>
    <p:sldId id="384" r:id="rId39"/>
    <p:sldId id="340" r:id="rId40"/>
    <p:sldId id="385" r:id="rId41"/>
    <p:sldId id="323" r:id="rId4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4173">
          <p15:clr>
            <a:srgbClr val="A4A3A4"/>
          </p15:clr>
        </p15:guide>
        <p15:guide id="2" orient="horz" pos="908">
          <p15:clr>
            <a:srgbClr val="A4A3A4"/>
          </p15:clr>
        </p15:guide>
        <p15:guide id="3" orient="horz" pos="2405">
          <p15:clr>
            <a:srgbClr val="A4A3A4"/>
          </p15:clr>
        </p15:guide>
        <p15:guide id="4" pos="5532">
          <p15:clr>
            <a:srgbClr val="A4A3A4"/>
          </p15:clr>
        </p15:guide>
        <p15:guide id="5" pos="227">
          <p15:clr>
            <a:srgbClr val="A4A3A4"/>
          </p15:clr>
        </p15:guide>
        <p15:guide id="6" pos="3085">
          <p15:clr>
            <a:srgbClr val="A4A3A4"/>
          </p15:clr>
        </p15:guide>
      </p15:sldGuideLst>
    </p:ext>
    <p:ext uri="{2D200454-40CA-4A62-9FC3-DE9A4176ACB9}">
      <p15:notesGuideLst xmlns:p15="http://schemas.microsoft.com/office/powerpoint/2012/main" xmlns="">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xmlns="">
          <a:srgbClr val="FF0000"/>
        </p14:laserClr>
      </p:ext>
      <p:ext uri="{2FDB2607-1784-4EEB-B798-7EB5836EED8A}">
        <p14:showMediaCtrls xmlns:p14="http://schemas.microsoft.com/office/powerpoint/2010/main" xmlns="" val="1"/>
      </p:ext>
    </p:extLst>
  </p:showPr>
  <p:clrMru>
    <a:srgbClr val="FFFFCC"/>
    <a:srgbClr val="6E6E6E"/>
    <a:srgbClr val="757575"/>
    <a:srgbClr val="A00F14"/>
  </p:clrMru>
  <p:extLst>
    <p:ext uri="{E76CE94A-603C-4142-B9EB-6D1370010A27}">
      <p14:discardImageEditData xmlns:p14="http://schemas.microsoft.com/office/powerpoint/2010/main" xmlns="" val="0"/>
    </p:ext>
    <p:ext uri="{D31A062A-798A-4329-ABDD-BBA856620510}">
      <p14:defaultImageDpi xmlns:p14="http://schemas.microsoft.com/office/powerpoint/2010/main" xmlns=""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397" autoAdjust="0"/>
    <p:restoredTop sz="88966" autoAdjust="0"/>
  </p:normalViewPr>
  <p:slideViewPr>
    <p:cSldViewPr snapToObjects="1">
      <p:cViewPr varScale="1">
        <p:scale>
          <a:sx n="103" d="100"/>
          <a:sy n="103" d="100"/>
        </p:scale>
        <p:origin x="-1896" y="-96"/>
      </p:cViewPr>
      <p:guideLst>
        <p:guide orient="horz" pos="4173"/>
        <p:guide orient="horz" pos="908"/>
        <p:guide orient="horz" pos="2405"/>
        <p:guide pos="5532"/>
        <p:guide pos="227"/>
        <p:guide pos="308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111" d="100"/>
          <a:sy n="111" d="100"/>
        </p:scale>
        <p:origin x="-5120" y="-120"/>
      </p:cViewPr>
      <p:guideLst>
        <p:guide orient="horz" pos="2880"/>
        <p:guide pos="2160"/>
      </p:guideLst>
    </p:cSldViewPr>
  </p:notesViewPr>
  <p:gridSpacing cx="73736200" cy="7373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C7BD1-53AE-834B-B104-0827DF1011F5}" type="datetime1">
              <a:rPr lang="de-DE" smtClean="0"/>
              <a:pPr/>
              <a:t>05.06.2017</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8C1C61-926C-4948-A152-BEE29D1BD44C}" type="slidenum">
              <a:rPr lang="de-DE" smtClean="0"/>
              <a:pPr/>
              <a:t>‹nº›</a:t>
            </a:fld>
            <a:endParaRPr lang="de-DE"/>
          </a:p>
        </p:txBody>
      </p:sp>
    </p:spTree>
    <p:extLst>
      <p:ext uri="{BB962C8B-B14F-4D97-AF65-F5344CB8AC3E}">
        <p14:creationId xmlns:p14="http://schemas.microsoft.com/office/powerpoint/2010/main" xmlns="" val="2439895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A2622-B03D-D34E-8A31-FA36E806157D}" type="datetime1">
              <a:rPr lang="de-DE" smtClean="0"/>
              <a:pPr/>
              <a:t>05.06.2017</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4EEC86-48E4-48D4-ACF6-088BCB31D51D}" type="slidenum">
              <a:rPr lang="pt-BR" smtClean="0"/>
              <a:pPr/>
              <a:t>‹nº›</a:t>
            </a:fld>
            <a:endParaRPr lang="pt-BR"/>
          </a:p>
        </p:txBody>
      </p:sp>
    </p:spTree>
    <p:extLst>
      <p:ext uri="{BB962C8B-B14F-4D97-AF65-F5344CB8AC3E}">
        <p14:creationId xmlns:p14="http://schemas.microsoft.com/office/powerpoint/2010/main" xmlns="" val="42563401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netl.doe.gov/"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dirty="0"/>
          </a:p>
        </p:txBody>
      </p:sp>
      <p:sp>
        <p:nvSpPr>
          <p:cNvPr id="4" name="Espaço Reservado para Número de Slide 3"/>
          <p:cNvSpPr>
            <a:spLocks noGrp="1"/>
          </p:cNvSpPr>
          <p:nvPr>
            <p:ph type="sldNum" sz="quarter" idx="10"/>
          </p:nvPr>
        </p:nvSpPr>
        <p:spPr/>
        <p:txBody>
          <a:bodyPr/>
          <a:lstStyle/>
          <a:p>
            <a:fld id="{C44EEC86-48E4-48D4-ACF6-088BCB31D51D}" type="slidenum">
              <a:rPr lang="pt-BR" smtClean="0"/>
              <a:pPr/>
              <a:t>1</a:t>
            </a:fld>
            <a:endParaRPr lang="pt-BR"/>
          </a:p>
        </p:txBody>
      </p:sp>
    </p:spTree>
    <p:extLst>
      <p:ext uri="{BB962C8B-B14F-4D97-AF65-F5344CB8AC3E}">
        <p14:creationId xmlns:p14="http://schemas.microsoft.com/office/powerpoint/2010/main" xmlns="" val="4271499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41271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3558875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97511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3234860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3257770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1815590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251766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1010324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3842157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107437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xmlns="" val="2202546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845238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286767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17403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3057256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2827478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1897907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2588374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850304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2599669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2617524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xmlns="" val="308611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907687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31393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This second example one is a standard bubbling fluidized bed with relatively big particles (Geldart D particles).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We </a:t>
            </a:r>
            <a:r>
              <a:rPr lang="en" dirty="0"/>
              <a:t>have chosen to use </a:t>
            </a:r>
            <a:r>
              <a:rPr lang="en-US" sz="1200" b="0" i="0" u="sng" kern="1200" dirty="0" smtClean="0">
                <a:solidFill>
                  <a:schemeClr val="tx1"/>
                </a:solidFill>
                <a:effectLst/>
                <a:latin typeface="+mn-lt"/>
                <a:ea typeface="+mn-ea"/>
                <a:cs typeface="+mn-cs"/>
                <a:hlinkClick r:id="rId3"/>
              </a:rPr>
              <a:t>National Energy Technology Laboratory</a:t>
            </a:r>
            <a:r>
              <a:rPr lang="en" dirty="0" smtClean="0"/>
              <a:t> experimental</a:t>
            </a:r>
            <a:r>
              <a:rPr lang="en" baseline="0" dirty="0" smtClean="0"/>
              <a:t> data</a:t>
            </a:r>
            <a:r>
              <a:rPr lang="en" dirty="0" smtClean="0"/>
              <a:t> </a:t>
            </a:r>
            <a:r>
              <a:rPr lang="en" dirty="0"/>
              <a:t>because </a:t>
            </a:r>
            <a:r>
              <a:rPr lang="en" dirty="0" smtClean="0"/>
              <a:t>they are </a:t>
            </a:r>
            <a:r>
              <a:rPr lang="en" dirty="0"/>
              <a:t>well defined and accurate </a:t>
            </a:r>
            <a:r>
              <a:rPr lang="en" dirty="0" smtClean="0"/>
              <a:t>data,</a:t>
            </a:r>
            <a:r>
              <a:rPr lang="en" baseline="0" dirty="0" smtClean="0"/>
              <a:t> </a:t>
            </a:r>
            <a:r>
              <a:rPr lang="en" dirty="0" smtClean="0"/>
              <a:t>freely available and have </a:t>
            </a:r>
            <a:r>
              <a:rPr lang="en" dirty="0"/>
              <a:t>been used for the CFD community to validate their codes. </a:t>
            </a:r>
            <a:endParaRPr lang="e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The idea is to use</a:t>
            </a:r>
            <a:r>
              <a:rPr lang="en" baseline="0" dirty="0" smtClean="0"/>
              <a:t> our 2-way coupling using a dense drag law to model this fluidized bed. </a:t>
            </a:r>
            <a:endParaRPr lang="en" dirty="0"/>
          </a:p>
        </p:txBody>
      </p:sp>
    </p:spTree>
    <p:extLst>
      <p:ext uri="{BB962C8B-B14F-4D97-AF65-F5344CB8AC3E}">
        <p14:creationId xmlns:p14="http://schemas.microsoft.com/office/powerpoint/2010/main" xmlns="" val="2174402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smtClean="0"/>
              <a:t>As can be seen, on</a:t>
            </a:r>
            <a:r>
              <a:rPr lang="en" baseline="0" dirty="0" smtClean="0"/>
              <a:t> the CFD side we have a column with rectangular cross-section, uniform grid cells and air enters from the bottom with different velocities. Actually, I’ve gradually increased air velocity from 0 to each final velocity to observe the beginning of the fluidization. Air enters at 10C while particle initially are at 50C.</a:t>
            </a:r>
          </a:p>
          <a:p>
            <a:pPr lvl="0" rtl="0">
              <a:spcBef>
                <a:spcPts val="0"/>
              </a:spcBef>
              <a:buNone/>
            </a:pPr>
            <a:endParaRPr lang="en" baseline="0" dirty="0" smtClean="0"/>
          </a:p>
          <a:p>
            <a:pPr lvl="0" rtl="0">
              <a:spcBef>
                <a:spcPts val="0"/>
              </a:spcBef>
              <a:buNone/>
            </a:pPr>
            <a:r>
              <a:rPr lang="en" baseline="0" dirty="0" smtClean="0"/>
              <a:t>Additionally two pressure monitors were included so that we could compare pressure drop against experimental data.</a:t>
            </a:r>
            <a:endParaRPr lang="en" dirty="0"/>
          </a:p>
        </p:txBody>
      </p:sp>
    </p:spTree>
    <p:extLst>
      <p:ext uri="{BB962C8B-B14F-4D97-AF65-F5344CB8AC3E}">
        <p14:creationId xmlns:p14="http://schemas.microsoft.com/office/powerpoint/2010/main" xmlns="" val="1793129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xmlns="" val="3132385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pt-BR" dirty="0" err="1" smtClean="0"/>
              <a:t>This</a:t>
            </a:r>
            <a:r>
              <a:rPr lang="pt-BR" dirty="0" smtClean="0"/>
              <a:t> slide shows</a:t>
            </a:r>
            <a:r>
              <a:rPr lang="pt-BR" baseline="0" dirty="0" smtClean="0"/>
              <a:t> </a:t>
            </a:r>
            <a:r>
              <a:rPr lang="pt-BR" baseline="0" dirty="0" err="1" smtClean="0"/>
              <a:t>the</a:t>
            </a:r>
            <a:r>
              <a:rPr lang="pt-BR" baseline="0" dirty="0" smtClean="0"/>
              <a:t> </a:t>
            </a:r>
            <a:r>
              <a:rPr lang="pt-BR" baseline="0" dirty="0" err="1" smtClean="0"/>
              <a:t>results</a:t>
            </a:r>
            <a:r>
              <a:rPr lang="pt-BR" baseline="0" dirty="0" smtClean="0"/>
              <a:t> </a:t>
            </a:r>
            <a:r>
              <a:rPr lang="pt-BR" baseline="0" dirty="0" err="1" smtClean="0"/>
              <a:t>of</a:t>
            </a:r>
            <a:r>
              <a:rPr lang="pt-BR" baseline="0" dirty="0" smtClean="0"/>
              <a:t> </a:t>
            </a:r>
            <a:r>
              <a:rPr lang="pt-BR" baseline="0" dirty="0" err="1" smtClean="0"/>
              <a:t>pressure</a:t>
            </a:r>
            <a:r>
              <a:rPr lang="pt-BR" baseline="0" dirty="0" smtClean="0"/>
              <a:t> </a:t>
            </a:r>
            <a:r>
              <a:rPr lang="pt-BR" baseline="0" dirty="0" err="1" smtClean="0"/>
              <a:t>drop</a:t>
            </a:r>
            <a:r>
              <a:rPr lang="pt-BR" baseline="0" dirty="0" smtClean="0"/>
              <a:t>. </a:t>
            </a:r>
            <a:r>
              <a:rPr lang="pt-BR" baseline="0" dirty="0" err="1" smtClean="0"/>
              <a:t>You</a:t>
            </a:r>
            <a:r>
              <a:rPr lang="pt-BR" baseline="0" dirty="0" smtClean="0"/>
              <a:t> </a:t>
            </a:r>
            <a:r>
              <a:rPr lang="pt-BR" baseline="0" dirty="0" err="1" smtClean="0"/>
              <a:t>can</a:t>
            </a:r>
            <a:r>
              <a:rPr lang="pt-BR" baseline="0" dirty="0" smtClean="0"/>
              <a:t> </a:t>
            </a:r>
            <a:r>
              <a:rPr lang="pt-BR" baseline="0" dirty="0" err="1" smtClean="0"/>
              <a:t>see</a:t>
            </a:r>
            <a:r>
              <a:rPr lang="pt-BR" baseline="0" dirty="0" smtClean="0"/>
              <a:t> </a:t>
            </a:r>
            <a:r>
              <a:rPr lang="pt-BR" baseline="0" dirty="0" err="1" smtClean="0"/>
              <a:t>that</a:t>
            </a:r>
            <a:r>
              <a:rPr lang="pt-BR" baseline="0" dirty="0" smtClean="0"/>
              <a:t> </a:t>
            </a:r>
            <a:r>
              <a:rPr lang="pt-BR" baseline="0" dirty="0" err="1" smtClean="0"/>
              <a:t>the</a:t>
            </a:r>
            <a:r>
              <a:rPr lang="pt-BR" baseline="0" dirty="0" smtClean="0"/>
              <a:t> experimental </a:t>
            </a:r>
            <a:r>
              <a:rPr lang="pt-BR" baseline="0" dirty="0" err="1" smtClean="0"/>
              <a:t>minimum</a:t>
            </a:r>
            <a:r>
              <a:rPr lang="pt-BR" baseline="0" dirty="0" smtClean="0"/>
              <a:t> </a:t>
            </a:r>
            <a:r>
              <a:rPr lang="pt-BR" baseline="0" dirty="0" err="1" smtClean="0"/>
              <a:t>fluidization</a:t>
            </a:r>
            <a:r>
              <a:rPr lang="pt-BR" baseline="0" dirty="0" smtClean="0"/>
              <a:t> </a:t>
            </a:r>
            <a:r>
              <a:rPr lang="pt-BR" baseline="0" dirty="0" err="1" smtClean="0"/>
              <a:t>velocity</a:t>
            </a:r>
            <a:r>
              <a:rPr lang="pt-BR" baseline="0" dirty="0" smtClean="0"/>
              <a:t> (</a:t>
            </a:r>
            <a:r>
              <a:rPr lang="pt-BR" baseline="0" dirty="0" err="1" smtClean="0"/>
              <a:t>shown</a:t>
            </a:r>
            <a:r>
              <a:rPr lang="pt-BR" baseline="0" dirty="0" smtClean="0"/>
              <a:t> </a:t>
            </a:r>
            <a:r>
              <a:rPr lang="pt-BR" baseline="0" dirty="0" err="1" smtClean="0"/>
              <a:t>by</a:t>
            </a:r>
            <a:r>
              <a:rPr lang="pt-BR" baseline="0" dirty="0" smtClean="0"/>
              <a:t> </a:t>
            </a:r>
            <a:r>
              <a:rPr lang="pt-BR" baseline="0" dirty="0" err="1" smtClean="0"/>
              <a:t>this</a:t>
            </a:r>
            <a:r>
              <a:rPr lang="pt-BR" baseline="0" dirty="0" smtClean="0"/>
              <a:t> </a:t>
            </a:r>
            <a:r>
              <a:rPr lang="pt-BR" baseline="0" dirty="0" err="1" smtClean="0"/>
              <a:t>green</a:t>
            </a:r>
            <a:r>
              <a:rPr lang="pt-BR" baseline="0" dirty="0" smtClean="0"/>
              <a:t> </a:t>
            </a:r>
            <a:r>
              <a:rPr lang="pt-BR" baseline="0" dirty="0" err="1" smtClean="0"/>
              <a:t>dashed</a:t>
            </a:r>
            <a:r>
              <a:rPr lang="pt-BR" baseline="0" dirty="0" smtClean="0"/>
              <a:t> </a:t>
            </a:r>
            <a:r>
              <a:rPr lang="pt-BR" baseline="0" dirty="0" err="1" smtClean="0"/>
              <a:t>line</a:t>
            </a:r>
            <a:r>
              <a:rPr lang="pt-BR" baseline="0" dirty="0" smtClean="0"/>
              <a:t>) coincide </a:t>
            </a:r>
            <a:r>
              <a:rPr lang="pt-BR" baseline="0" dirty="0" err="1" smtClean="0"/>
              <a:t>well</a:t>
            </a:r>
            <a:r>
              <a:rPr lang="pt-BR" baseline="0" dirty="0" smtClean="0"/>
              <a:t> </a:t>
            </a:r>
            <a:r>
              <a:rPr lang="pt-BR" baseline="0" dirty="0" err="1" smtClean="0"/>
              <a:t>with</a:t>
            </a:r>
            <a:r>
              <a:rPr lang="pt-BR" baseline="0" dirty="0" smtClean="0"/>
              <a:t> </a:t>
            </a:r>
            <a:r>
              <a:rPr lang="pt-BR" baseline="0" dirty="0" err="1" smtClean="0"/>
              <a:t>the</a:t>
            </a:r>
            <a:r>
              <a:rPr lang="pt-BR" baseline="0" dirty="0" smtClean="0"/>
              <a:t> </a:t>
            </a:r>
            <a:r>
              <a:rPr lang="pt-BR" baseline="0" dirty="0" err="1" smtClean="0"/>
              <a:t>moment</a:t>
            </a:r>
            <a:r>
              <a:rPr lang="pt-BR" baseline="0" dirty="0" smtClean="0"/>
              <a:t> in </a:t>
            </a:r>
            <a:r>
              <a:rPr lang="pt-BR" baseline="0" dirty="0" err="1" smtClean="0"/>
              <a:t>which</a:t>
            </a:r>
            <a:r>
              <a:rPr lang="pt-BR" baseline="0" dirty="0" smtClean="0"/>
              <a:t> </a:t>
            </a:r>
            <a:r>
              <a:rPr lang="pt-BR" baseline="0" dirty="0" err="1" smtClean="0"/>
              <a:t>fluidization</a:t>
            </a:r>
            <a:r>
              <a:rPr lang="pt-BR" baseline="0" dirty="0" smtClean="0"/>
              <a:t> starts in </a:t>
            </a:r>
            <a:r>
              <a:rPr lang="pt-BR" baseline="0" dirty="0" err="1" smtClean="0"/>
              <a:t>the</a:t>
            </a:r>
            <a:r>
              <a:rPr lang="pt-BR" baseline="0" dirty="0" smtClean="0"/>
              <a:t> </a:t>
            </a:r>
            <a:r>
              <a:rPr lang="pt-BR" baseline="0" dirty="0" err="1" smtClean="0"/>
              <a:t>simulation</a:t>
            </a:r>
            <a:r>
              <a:rPr lang="pt-BR" baseline="0" dirty="0" smtClean="0"/>
              <a:t>. </a:t>
            </a:r>
          </a:p>
          <a:p>
            <a:pPr lvl="0" rtl="0">
              <a:spcBef>
                <a:spcPts val="0"/>
              </a:spcBef>
              <a:buNone/>
            </a:pPr>
            <a:endParaRPr lang="pt-BR" baseline="0" dirty="0" smtClean="0"/>
          </a:p>
          <a:p>
            <a:pPr lvl="0" rtl="0">
              <a:spcBef>
                <a:spcPts val="0"/>
              </a:spcBef>
              <a:buNone/>
            </a:pPr>
            <a:r>
              <a:rPr lang="pt-BR" baseline="0" dirty="0" err="1" smtClean="0"/>
              <a:t>Equally</a:t>
            </a:r>
            <a:r>
              <a:rPr lang="pt-BR" baseline="0" dirty="0" smtClean="0"/>
              <a:t> </a:t>
            </a:r>
            <a:r>
              <a:rPr lang="pt-BR" baseline="0" dirty="0" err="1" smtClean="0"/>
              <a:t>important</a:t>
            </a:r>
            <a:r>
              <a:rPr lang="pt-BR" baseline="0" dirty="0" smtClean="0"/>
              <a:t>, </a:t>
            </a:r>
            <a:r>
              <a:rPr lang="pt-BR" baseline="0" dirty="0" err="1" smtClean="0"/>
              <a:t>there</a:t>
            </a:r>
            <a:r>
              <a:rPr lang="pt-BR" baseline="0" dirty="0" smtClean="0"/>
              <a:t> is </a:t>
            </a:r>
            <a:r>
              <a:rPr lang="pt-BR" baseline="0" dirty="0" err="1" smtClean="0"/>
              <a:t>good</a:t>
            </a:r>
            <a:r>
              <a:rPr lang="pt-BR" baseline="0" dirty="0" smtClean="0"/>
              <a:t> </a:t>
            </a:r>
            <a:r>
              <a:rPr lang="pt-BR" baseline="0" dirty="0" err="1" smtClean="0"/>
              <a:t>agreement</a:t>
            </a:r>
            <a:r>
              <a:rPr lang="pt-BR" baseline="0" dirty="0" smtClean="0"/>
              <a:t> </a:t>
            </a:r>
            <a:r>
              <a:rPr lang="pt-BR" baseline="0" dirty="0" err="1" smtClean="0"/>
              <a:t>between</a:t>
            </a:r>
            <a:r>
              <a:rPr lang="pt-BR" baseline="0" dirty="0" smtClean="0"/>
              <a:t> experimental </a:t>
            </a:r>
            <a:r>
              <a:rPr lang="pt-BR" baseline="0" dirty="0" err="1" smtClean="0"/>
              <a:t>and</a:t>
            </a:r>
            <a:r>
              <a:rPr lang="pt-BR" baseline="0" dirty="0" smtClean="0"/>
              <a:t> </a:t>
            </a:r>
            <a:r>
              <a:rPr lang="pt-BR" baseline="0" dirty="0" err="1" smtClean="0"/>
              <a:t>simulation</a:t>
            </a:r>
            <a:r>
              <a:rPr lang="pt-BR" baseline="0" dirty="0" smtClean="0"/>
              <a:t> </a:t>
            </a:r>
            <a:r>
              <a:rPr lang="pt-BR" baseline="0" dirty="0" err="1" smtClean="0"/>
              <a:t>drop</a:t>
            </a:r>
            <a:r>
              <a:rPr lang="pt-BR" baseline="0" dirty="0" smtClean="0"/>
              <a:t> </a:t>
            </a:r>
            <a:r>
              <a:rPr lang="pt-BR" baseline="0" dirty="0" err="1" smtClean="0"/>
              <a:t>after</a:t>
            </a:r>
            <a:r>
              <a:rPr lang="pt-BR" baseline="0" dirty="0" smtClean="0"/>
              <a:t> </a:t>
            </a:r>
            <a:r>
              <a:rPr lang="pt-BR" baseline="0" dirty="0" err="1" smtClean="0"/>
              <a:t>fluidization</a:t>
            </a:r>
            <a:r>
              <a:rPr lang="pt-BR" baseline="0" dirty="0" smtClean="0"/>
              <a:t> </a:t>
            </a:r>
            <a:r>
              <a:rPr lang="pt-BR" baseline="0" dirty="0" err="1" smtClean="0"/>
              <a:t>has</a:t>
            </a:r>
            <a:r>
              <a:rPr lang="pt-BR" baseline="0" dirty="0" smtClean="0"/>
              <a:t> </a:t>
            </a:r>
            <a:r>
              <a:rPr lang="pt-BR" baseline="0" dirty="0" err="1" smtClean="0"/>
              <a:t>started</a:t>
            </a:r>
            <a:r>
              <a:rPr lang="pt-BR" baseline="0" dirty="0" smtClean="0"/>
              <a:t>. It is </a:t>
            </a:r>
            <a:r>
              <a:rPr lang="pt-BR" baseline="0" dirty="0" err="1" smtClean="0"/>
              <a:t>interesting</a:t>
            </a:r>
            <a:r>
              <a:rPr lang="pt-BR" baseline="0" dirty="0" smtClean="0"/>
              <a:t> </a:t>
            </a:r>
            <a:r>
              <a:rPr lang="pt-BR" baseline="0" dirty="0" err="1" smtClean="0"/>
              <a:t>because</a:t>
            </a:r>
            <a:r>
              <a:rPr lang="pt-BR" baseline="0" dirty="0" smtClean="0"/>
              <a:t> shows us </a:t>
            </a:r>
            <a:r>
              <a:rPr lang="pt-BR" baseline="0" dirty="0" err="1" smtClean="0"/>
              <a:t>that</a:t>
            </a:r>
            <a:r>
              <a:rPr lang="pt-BR" baseline="0" dirty="0" smtClean="0"/>
              <a:t> forces </a:t>
            </a:r>
            <a:r>
              <a:rPr lang="pt-BR" baseline="0" dirty="0" err="1" smtClean="0"/>
              <a:t>on</a:t>
            </a:r>
            <a:r>
              <a:rPr lang="pt-BR" baseline="0" dirty="0" smtClean="0"/>
              <a:t> </a:t>
            </a:r>
            <a:r>
              <a:rPr lang="pt-BR" baseline="0" dirty="0" err="1" smtClean="0"/>
              <a:t>particles</a:t>
            </a:r>
            <a:r>
              <a:rPr lang="pt-BR" baseline="0" dirty="0" smtClean="0"/>
              <a:t> are </a:t>
            </a:r>
            <a:r>
              <a:rPr lang="pt-BR" baseline="0" dirty="0" err="1" smtClean="0"/>
              <a:t>correctly</a:t>
            </a:r>
            <a:r>
              <a:rPr lang="pt-BR" baseline="0" dirty="0" smtClean="0"/>
              <a:t> </a:t>
            </a:r>
            <a:r>
              <a:rPr lang="pt-BR" baseline="0" dirty="0" err="1" smtClean="0"/>
              <a:t>computed</a:t>
            </a:r>
            <a:r>
              <a:rPr lang="pt-BR" baseline="0" dirty="0" smtClean="0"/>
              <a:t> for </a:t>
            </a:r>
            <a:r>
              <a:rPr lang="pt-BR" baseline="0" dirty="0" err="1" smtClean="0"/>
              <a:t>this</a:t>
            </a:r>
            <a:r>
              <a:rPr lang="pt-BR" baseline="0" dirty="0" smtClean="0"/>
              <a:t> case.</a:t>
            </a:r>
            <a:endParaRPr dirty="0"/>
          </a:p>
        </p:txBody>
      </p:sp>
    </p:spTree>
    <p:extLst>
      <p:ext uri="{BB962C8B-B14F-4D97-AF65-F5344CB8AC3E}">
        <p14:creationId xmlns:p14="http://schemas.microsoft.com/office/powerpoint/2010/main" xmlns="" val="699649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marR="0" lvl="0" indent="-374650" algn="l" defTabSz="914400" rtl="0" eaLnBrk="1" fontAlgn="auto" latinLnBrk="0" hangingPunct="1">
              <a:lnSpc>
                <a:spcPct val="115000"/>
              </a:lnSpc>
              <a:spcBef>
                <a:spcPts val="0"/>
              </a:spcBef>
              <a:spcAft>
                <a:spcPts val="200"/>
              </a:spcAft>
              <a:buClr>
                <a:schemeClr val="dk1"/>
              </a:buClr>
              <a:buSzPct val="100000"/>
              <a:buFontTx/>
              <a:buNone/>
              <a:tabLst/>
              <a:defRPr/>
            </a:pP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This slide shows the bubbles and bed dynamics. </a:t>
            </a:r>
          </a:p>
          <a:p>
            <a:pPr marL="457200" marR="0" lvl="0" indent="-374650" algn="l" defTabSz="914400" rtl="0" eaLnBrk="1" fontAlgn="auto" latinLnBrk="0" hangingPunct="1">
              <a:lnSpc>
                <a:spcPct val="115000"/>
              </a:lnSpc>
              <a:spcBef>
                <a:spcPts val="0"/>
              </a:spcBef>
              <a:spcAft>
                <a:spcPts val="200"/>
              </a:spcAft>
              <a:buClr>
                <a:schemeClr val="dk1"/>
              </a:buClr>
              <a:buSzPct val="100000"/>
              <a:buFontTx/>
              <a:buNone/>
              <a:tabLst/>
              <a:defRPr/>
            </a:pP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In the left hand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sidem</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isosurfaces</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of particle volume fraction equal to 0.3 shows bubbles formation since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U</a:t>
            </a:r>
            <a:r>
              <a:rPr kumimoji="0" lang="en-US" sz="1200" b="0" i="0" u="none" strike="noStrike" kern="1200" cap="none" spc="70" normalizeH="0" baseline="-25000" noProof="0" dirty="0" err="1" smtClean="0">
                <a:ln>
                  <a:noFill/>
                </a:ln>
                <a:solidFill>
                  <a:schemeClr val="dk1"/>
                </a:solidFill>
                <a:effectLst/>
                <a:uLnTx/>
                <a:uFillTx/>
                <a:latin typeface="+mn-lt"/>
                <a:ea typeface="Calibri"/>
                <a:cs typeface="Calibri"/>
                <a:sym typeface="Calibri"/>
              </a:rPr>
              <a:t>mf</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as expected for a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Geldart</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D bed. </a:t>
            </a:r>
          </a:p>
          <a:p>
            <a:pPr marL="457200" lvl="0" indent="-374650">
              <a:lnSpc>
                <a:spcPct val="115000"/>
              </a:lnSpc>
              <a:spcBef>
                <a:spcPts val="0"/>
              </a:spcBef>
              <a:spcAft>
                <a:spcPts val="200"/>
              </a:spcAft>
              <a:buClr>
                <a:schemeClr val="dk1"/>
              </a:buClr>
              <a:buSzPct val="100000"/>
              <a:buChar char="●"/>
            </a:pPr>
            <a:endParaRPr lang="en-US" cap="none" dirty="0" smtClean="0">
              <a:solidFill>
                <a:schemeClr val="dk1"/>
              </a:solidFill>
              <a:latin typeface="+mn-lt"/>
              <a:ea typeface="Calibri"/>
              <a:cs typeface="Calibri"/>
              <a:sym typeface="Calibri"/>
            </a:endParaRPr>
          </a:p>
          <a:p>
            <a:pPr marL="457200" lvl="0" indent="-374650">
              <a:lnSpc>
                <a:spcPct val="115000"/>
              </a:lnSpc>
              <a:spcBef>
                <a:spcPts val="0"/>
              </a:spcBef>
              <a:spcAft>
                <a:spcPts val="200"/>
              </a:spcAft>
              <a:buClr>
                <a:schemeClr val="dk1"/>
              </a:buClr>
              <a:buSzPct val="100000"/>
              <a:buNone/>
            </a:pPr>
            <a:r>
              <a:rPr lang="en-US" cap="none" dirty="0" smtClean="0">
                <a:solidFill>
                  <a:schemeClr val="dk1"/>
                </a:solidFill>
                <a:latin typeface="+mn-lt"/>
                <a:ea typeface="Calibri"/>
                <a:cs typeface="Calibri"/>
                <a:sym typeface="Calibri"/>
              </a:rPr>
              <a:t>On the</a:t>
            </a:r>
            <a:r>
              <a:rPr lang="en-US" cap="none" baseline="0" dirty="0" smtClean="0">
                <a:solidFill>
                  <a:schemeClr val="dk1"/>
                </a:solidFill>
                <a:latin typeface="+mn-lt"/>
                <a:ea typeface="Calibri"/>
                <a:cs typeface="Calibri"/>
                <a:sym typeface="Calibri"/>
              </a:rPr>
              <a:t> right hand side, the height of the bed is plotted for the three cases and the c</a:t>
            </a:r>
            <a:r>
              <a:rPr lang="en-US" cap="none" dirty="0" smtClean="0">
                <a:solidFill>
                  <a:schemeClr val="dk1"/>
                </a:solidFill>
                <a:latin typeface="+mn-lt"/>
                <a:ea typeface="Calibri"/>
                <a:cs typeface="Calibri"/>
                <a:sym typeface="Calibri"/>
              </a:rPr>
              <a:t>haracteristic fluctuation of bubbling fluidized beds is seen. </a:t>
            </a:r>
          </a:p>
          <a:p>
            <a:pPr marL="457200" lvl="0" indent="-374650">
              <a:lnSpc>
                <a:spcPct val="115000"/>
              </a:lnSpc>
              <a:spcBef>
                <a:spcPts val="0"/>
              </a:spcBef>
              <a:spcAft>
                <a:spcPts val="200"/>
              </a:spcAft>
              <a:buClr>
                <a:schemeClr val="dk1"/>
              </a:buClr>
              <a:buSzPct val="100000"/>
              <a:buNone/>
            </a:pPr>
            <a:endParaRPr lang="en-US" cap="none" dirty="0" smtClean="0">
              <a:solidFill>
                <a:schemeClr val="dk1"/>
              </a:solidFill>
              <a:latin typeface="+mn-lt"/>
              <a:ea typeface="Calibri"/>
              <a:cs typeface="Calibri"/>
              <a:sym typeface="Calibri"/>
            </a:endParaRPr>
          </a:p>
          <a:p>
            <a:pPr marL="457200" lvl="0" indent="-374650">
              <a:lnSpc>
                <a:spcPct val="115000"/>
              </a:lnSpc>
              <a:spcBef>
                <a:spcPts val="0"/>
              </a:spcBef>
              <a:spcAft>
                <a:spcPts val="200"/>
              </a:spcAft>
              <a:buClr>
                <a:schemeClr val="dk1"/>
              </a:buClr>
              <a:buSzPct val="100000"/>
              <a:buNone/>
            </a:pPr>
            <a:r>
              <a:rPr lang="en-US" cap="none" dirty="0" smtClean="0">
                <a:solidFill>
                  <a:schemeClr val="dk1"/>
                </a:solidFill>
                <a:latin typeface="+mn-lt"/>
                <a:ea typeface="Calibri"/>
                <a:cs typeface="Calibri"/>
                <a:sym typeface="Calibri"/>
              </a:rPr>
              <a:t>More</a:t>
            </a:r>
            <a:r>
              <a:rPr lang="en-US" cap="none" baseline="0" dirty="0" smtClean="0">
                <a:solidFill>
                  <a:schemeClr val="dk1"/>
                </a:solidFill>
                <a:latin typeface="+mn-lt"/>
                <a:ea typeface="Calibri"/>
                <a:cs typeface="Calibri"/>
                <a:sym typeface="Calibri"/>
              </a:rPr>
              <a:t> than that, we can see that </a:t>
            </a:r>
            <a:r>
              <a:rPr lang="en-US" cap="none" dirty="0" smtClean="0">
                <a:solidFill>
                  <a:srgbClr val="000000"/>
                </a:solidFill>
                <a:latin typeface="+mn-lt"/>
                <a:ea typeface="Calibri"/>
                <a:cs typeface="Calibri"/>
                <a:sym typeface="Calibri"/>
              </a:rPr>
              <a:t>↑ gas velocity</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ea typeface="Calibri"/>
                <a:cs typeface="Calibri"/>
                <a:sym typeface="Calibri"/>
              </a:rPr>
              <a:t>↑ </a:t>
            </a:r>
            <a:r>
              <a:rPr lang="en-US" cap="none" dirty="0" smtClean="0">
                <a:solidFill>
                  <a:srgbClr val="000000"/>
                </a:solidFill>
                <a:latin typeface="+mn-lt"/>
                <a:ea typeface="Calibri"/>
                <a:cs typeface="Calibri"/>
                <a:sym typeface="Calibri"/>
              </a:rPr>
              <a:t>bed height</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ea typeface="Calibri"/>
                <a:cs typeface="Calibri"/>
                <a:sym typeface="Calibri"/>
              </a:rPr>
              <a:t>↑ </a:t>
            </a:r>
            <a:r>
              <a:rPr lang="en-US" cap="none" dirty="0" smtClean="0">
                <a:solidFill>
                  <a:srgbClr val="000000"/>
                </a:solidFill>
                <a:latin typeface="+mn-lt"/>
                <a:ea typeface="Calibri"/>
                <a:cs typeface="Calibri"/>
                <a:sym typeface="Calibri"/>
              </a:rPr>
              <a:t>fluctuations</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latin typeface="+mn-lt"/>
                <a:ea typeface="Calibri"/>
                <a:cs typeface="Calibri"/>
                <a:sym typeface="Calibri"/>
              </a:rPr>
              <a:t>Agreement with published results</a:t>
            </a:r>
          </a:p>
          <a:p>
            <a:pPr lvl="0" rtl="0">
              <a:spcBef>
                <a:spcPts val="0"/>
              </a:spcBef>
              <a:buNone/>
            </a:pPr>
            <a:endParaRPr dirty="0"/>
          </a:p>
        </p:txBody>
      </p:sp>
    </p:spTree>
    <p:extLst>
      <p:ext uri="{BB962C8B-B14F-4D97-AF65-F5344CB8AC3E}">
        <p14:creationId xmlns:p14="http://schemas.microsoft.com/office/powerpoint/2010/main" xmlns="" val="801110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marR="0" lvl="0" indent="-374650" algn="l" defTabSz="914400" rtl="0" eaLnBrk="1" fontAlgn="auto" latinLnBrk="0" hangingPunct="1">
              <a:lnSpc>
                <a:spcPct val="115000"/>
              </a:lnSpc>
              <a:spcBef>
                <a:spcPts val="0"/>
              </a:spcBef>
              <a:spcAft>
                <a:spcPts val="200"/>
              </a:spcAft>
              <a:buClr>
                <a:schemeClr val="dk1"/>
              </a:buClr>
              <a:buSzPct val="100000"/>
              <a:buFontTx/>
              <a:buNone/>
              <a:tabLst/>
              <a:defRPr/>
            </a:pP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This slide shows the bubbles and bed dynamics. </a:t>
            </a:r>
          </a:p>
          <a:p>
            <a:pPr marL="457200" marR="0" lvl="0" indent="-374650" algn="l" defTabSz="914400" rtl="0" eaLnBrk="1" fontAlgn="auto" latinLnBrk="0" hangingPunct="1">
              <a:lnSpc>
                <a:spcPct val="115000"/>
              </a:lnSpc>
              <a:spcBef>
                <a:spcPts val="0"/>
              </a:spcBef>
              <a:spcAft>
                <a:spcPts val="200"/>
              </a:spcAft>
              <a:buClr>
                <a:schemeClr val="dk1"/>
              </a:buClr>
              <a:buSzPct val="100000"/>
              <a:buFontTx/>
              <a:buNone/>
              <a:tabLst/>
              <a:defRPr/>
            </a:pP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In the left hand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sidem</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isosurfaces</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of particle volume fraction equal to 0.3 shows bubbles formation since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U</a:t>
            </a:r>
            <a:r>
              <a:rPr kumimoji="0" lang="en-US" sz="1200" b="0" i="0" u="none" strike="noStrike" kern="1200" cap="none" spc="70" normalizeH="0" baseline="-25000" noProof="0" dirty="0" err="1" smtClean="0">
                <a:ln>
                  <a:noFill/>
                </a:ln>
                <a:solidFill>
                  <a:schemeClr val="dk1"/>
                </a:solidFill>
                <a:effectLst/>
                <a:uLnTx/>
                <a:uFillTx/>
                <a:latin typeface="+mn-lt"/>
                <a:ea typeface="Calibri"/>
                <a:cs typeface="Calibri"/>
                <a:sym typeface="Calibri"/>
              </a:rPr>
              <a:t>mf</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as expected for a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Geldart</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D bed. </a:t>
            </a:r>
          </a:p>
          <a:p>
            <a:pPr marL="457200" lvl="0" indent="-374650">
              <a:lnSpc>
                <a:spcPct val="115000"/>
              </a:lnSpc>
              <a:spcBef>
                <a:spcPts val="0"/>
              </a:spcBef>
              <a:spcAft>
                <a:spcPts val="200"/>
              </a:spcAft>
              <a:buClr>
                <a:schemeClr val="dk1"/>
              </a:buClr>
              <a:buSzPct val="100000"/>
              <a:buChar char="●"/>
            </a:pPr>
            <a:endParaRPr lang="en-US" cap="none" dirty="0" smtClean="0">
              <a:solidFill>
                <a:schemeClr val="dk1"/>
              </a:solidFill>
              <a:latin typeface="+mn-lt"/>
              <a:ea typeface="Calibri"/>
              <a:cs typeface="Calibri"/>
              <a:sym typeface="Calibri"/>
            </a:endParaRPr>
          </a:p>
          <a:p>
            <a:pPr marL="457200" lvl="0" indent="-374650">
              <a:lnSpc>
                <a:spcPct val="115000"/>
              </a:lnSpc>
              <a:spcBef>
                <a:spcPts val="0"/>
              </a:spcBef>
              <a:spcAft>
                <a:spcPts val="200"/>
              </a:spcAft>
              <a:buClr>
                <a:schemeClr val="dk1"/>
              </a:buClr>
              <a:buSzPct val="100000"/>
              <a:buNone/>
            </a:pPr>
            <a:r>
              <a:rPr lang="en-US" cap="none" dirty="0" smtClean="0">
                <a:solidFill>
                  <a:schemeClr val="dk1"/>
                </a:solidFill>
                <a:latin typeface="+mn-lt"/>
                <a:ea typeface="Calibri"/>
                <a:cs typeface="Calibri"/>
                <a:sym typeface="Calibri"/>
              </a:rPr>
              <a:t>On the</a:t>
            </a:r>
            <a:r>
              <a:rPr lang="en-US" cap="none" baseline="0" dirty="0" smtClean="0">
                <a:solidFill>
                  <a:schemeClr val="dk1"/>
                </a:solidFill>
                <a:latin typeface="+mn-lt"/>
                <a:ea typeface="Calibri"/>
                <a:cs typeface="Calibri"/>
                <a:sym typeface="Calibri"/>
              </a:rPr>
              <a:t> right hand side, the height of the bed is plotted for the three cases and the c</a:t>
            </a:r>
            <a:r>
              <a:rPr lang="en-US" cap="none" dirty="0" smtClean="0">
                <a:solidFill>
                  <a:schemeClr val="dk1"/>
                </a:solidFill>
                <a:latin typeface="+mn-lt"/>
                <a:ea typeface="Calibri"/>
                <a:cs typeface="Calibri"/>
                <a:sym typeface="Calibri"/>
              </a:rPr>
              <a:t>haracteristic fluctuation of bubbling fluidized beds is seen. </a:t>
            </a:r>
          </a:p>
          <a:p>
            <a:pPr marL="457200" lvl="0" indent="-374650">
              <a:lnSpc>
                <a:spcPct val="115000"/>
              </a:lnSpc>
              <a:spcBef>
                <a:spcPts val="0"/>
              </a:spcBef>
              <a:spcAft>
                <a:spcPts val="200"/>
              </a:spcAft>
              <a:buClr>
                <a:schemeClr val="dk1"/>
              </a:buClr>
              <a:buSzPct val="100000"/>
              <a:buNone/>
            </a:pPr>
            <a:endParaRPr lang="en-US" cap="none" dirty="0" smtClean="0">
              <a:solidFill>
                <a:schemeClr val="dk1"/>
              </a:solidFill>
              <a:latin typeface="+mn-lt"/>
              <a:ea typeface="Calibri"/>
              <a:cs typeface="Calibri"/>
              <a:sym typeface="Calibri"/>
            </a:endParaRPr>
          </a:p>
          <a:p>
            <a:pPr marL="457200" lvl="0" indent="-374650">
              <a:lnSpc>
                <a:spcPct val="115000"/>
              </a:lnSpc>
              <a:spcBef>
                <a:spcPts val="0"/>
              </a:spcBef>
              <a:spcAft>
                <a:spcPts val="200"/>
              </a:spcAft>
              <a:buClr>
                <a:schemeClr val="dk1"/>
              </a:buClr>
              <a:buSzPct val="100000"/>
              <a:buNone/>
            </a:pPr>
            <a:r>
              <a:rPr lang="en-US" cap="none" dirty="0" smtClean="0">
                <a:solidFill>
                  <a:schemeClr val="dk1"/>
                </a:solidFill>
                <a:latin typeface="+mn-lt"/>
                <a:ea typeface="Calibri"/>
                <a:cs typeface="Calibri"/>
                <a:sym typeface="Calibri"/>
              </a:rPr>
              <a:t>More</a:t>
            </a:r>
            <a:r>
              <a:rPr lang="en-US" cap="none" baseline="0" dirty="0" smtClean="0">
                <a:solidFill>
                  <a:schemeClr val="dk1"/>
                </a:solidFill>
                <a:latin typeface="+mn-lt"/>
                <a:ea typeface="Calibri"/>
                <a:cs typeface="Calibri"/>
                <a:sym typeface="Calibri"/>
              </a:rPr>
              <a:t> than that, we can see that </a:t>
            </a:r>
            <a:r>
              <a:rPr lang="en-US" cap="none" dirty="0" smtClean="0">
                <a:solidFill>
                  <a:srgbClr val="000000"/>
                </a:solidFill>
                <a:latin typeface="+mn-lt"/>
                <a:ea typeface="Calibri"/>
                <a:cs typeface="Calibri"/>
                <a:sym typeface="Calibri"/>
              </a:rPr>
              <a:t>↑ gas velocity</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ea typeface="Calibri"/>
                <a:cs typeface="Calibri"/>
                <a:sym typeface="Calibri"/>
              </a:rPr>
              <a:t>↑ </a:t>
            </a:r>
            <a:r>
              <a:rPr lang="en-US" cap="none" dirty="0" smtClean="0">
                <a:solidFill>
                  <a:srgbClr val="000000"/>
                </a:solidFill>
                <a:latin typeface="+mn-lt"/>
                <a:ea typeface="Calibri"/>
                <a:cs typeface="Calibri"/>
                <a:sym typeface="Calibri"/>
              </a:rPr>
              <a:t>bed height</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ea typeface="Calibri"/>
                <a:cs typeface="Calibri"/>
                <a:sym typeface="Calibri"/>
              </a:rPr>
              <a:t>↑ </a:t>
            </a:r>
            <a:r>
              <a:rPr lang="en-US" cap="none" dirty="0" smtClean="0">
                <a:solidFill>
                  <a:srgbClr val="000000"/>
                </a:solidFill>
                <a:latin typeface="+mn-lt"/>
                <a:ea typeface="Calibri"/>
                <a:cs typeface="Calibri"/>
                <a:sym typeface="Calibri"/>
              </a:rPr>
              <a:t>fluctuations</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latin typeface="+mn-lt"/>
                <a:ea typeface="Calibri"/>
                <a:cs typeface="Calibri"/>
                <a:sym typeface="Calibri"/>
              </a:rPr>
              <a:t>Agreement with published results</a:t>
            </a:r>
          </a:p>
          <a:p>
            <a:pPr lvl="0" rtl="0">
              <a:spcBef>
                <a:spcPts val="0"/>
              </a:spcBef>
              <a:buNone/>
            </a:pPr>
            <a:endParaRPr dirty="0"/>
          </a:p>
        </p:txBody>
      </p:sp>
    </p:spTree>
    <p:extLst>
      <p:ext uri="{BB962C8B-B14F-4D97-AF65-F5344CB8AC3E}">
        <p14:creationId xmlns:p14="http://schemas.microsoft.com/office/powerpoint/2010/main" xmlns="" val="430889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baseline="0" dirty="0" smtClean="0">
                <a:solidFill>
                  <a:schemeClr val="tx1"/>
                </a:solidFill>
                <a:latin typeface="+mn-lt"/>
                <a:ea typeface="+mn-ea"/>
                <a:cs typeface="+mn-cs"/>
              </a:rPr>
              <a:t>Regarding temperature, Figure shows particles colored by temperature at five different instants.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the first second of simulation, shown in (a), fluidization is about to start and particles are at the same position they were when the gas started to flow through the bed. It can be seen that the first layers of particles have lower temperature then the remaining bed, due to heat transfer with the flowing gas that enters the bed at 10C. This gas is heated and is not able to transfer heat with particles positioned higher in the bed.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After fluidization process has started, those particles that are in the bottom and have lower temperatures go to upper positions of the bed, as can be seen in (c), and new particles get in contact with the cooler gas entering the bed. This intimate mixing and agitation result in a uniform temperature distribution throughout the bed, as can be seen after a few seconds at (e). the mixing is one of the main advantages of using fluidized beds in industrial processes</a:t>
            </a:r>
            <a:endParaRPr dirty="0"/>
          </a:p>
        </p:txBody>
      </p:sp>
    </p:spTree>
    <p:extLst>
      <p:ext uri="{BB962C8B-B14F-4D97-AF65-F5344CB8AC3E}">
        <p14:creationId xmlns:p14="http://schemas.microsoft.com/office/powerpoint/2010/main" xmlns="" val="1103506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the first second of simulation, shown in (a), fluidization is about to start and particles are at the same position they were when the gas started to flow through the bed. It can be seen that the first layers of particles have lower temperature then the remaining bed, due to heat transfer with the flowing gas that enters the bed at 10C. This gas is heated and is not able to transfer heat with particles positioned higher in the bed.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After fluidization process has started, those particles that are in the bottom and have lower temperatures go to upper positions of the bed, as can be seen in (c), and new particles get in contact with the cooler gas entering the bed. This intimate mixing and agitation result in a uniform temperature distribution throughout the bed, as can be seen after a few seconds at (e). the mixing is one of the main advantages of using fluidized beds in industrial processes</a:t>
            </a:r>
            <a:endParaRPr dirty="0"/>
          </a:p>
        </p:txBody>
      </p:sp>
    </p:spTree>
    <p:extLst>
      <p:ext uri="{BB962C8B-B14F-4D97-AF65-F5344CB8AC3E}">
        <p14:creationId xmlns:p14="http://schemas.microsoft.com/office/powerpoint/2010/main" xmlns="" val="2991082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dirty="0" smtClean="0"/>
          </a:p>
          <a:p>
            <a:pPr rtl="0">
              <a:spcBef>
                <a:spcPts val="0"/>
              </a:spcBef>
              <a:buNone/>
            </a:pPr>
            <a:endParaRPr lang="en" dirty="0"/>
          </a:p>
        </p:txBody>
      </p:sp>
    </p:spTree>
    <p:extLst>
      <p:ext uri="{BB962C8B-B14F-4D97-AF65-F5344CB8AC3E}">
        <p14:creationId xmlns:p14="http://schemas.microsoft.com/office/powerpoint/2010/main" xmlns="" val="3581743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pt-BR" dirty="0" err="1" smtClean="0"/>
              <a:t>Moving</a:t>
            </a:r>
            <a:r>
              <a:rPr lang="pt-BR" dirty="0" smtClean="0"/>
              <a:t> </a:t>
            </a:r>
            <a:r>
              <a:rPr lang="pt-BR" dirty="0" err="1" smtClean="0"/>
              <a:t>domain</a:t>
            </a:r>
            <a:r>
              <a:rPr lang="pt-BR" dirty="0" smtClean="0"/>
              <a:t> + </a:t>
            </a:r>
            <a:r>
              <a:rPr lang="pt-BR" dirty="0" err="1" smtClean="0"/>
              <a:t>stationary</a:t>
            </a:r>
            <a:r>
              <a:rPr lang="pt-BR" dirty="0" smtClean="0"/>
              <a:t> </a:t>
            </a:r>
            <a:r>
              <a:rPr lang="pt-BR" dirty="0" err="1" smtClean="0"/>
              <a:t>domain</a:t>
            </a:r>
            <a:r>
              <a:rPr lang="pt-BR" dirty="0" smtClean="0"/>
              <a:t> </a:t>
            </a:r>
            <a:r>
              <a:rPr lang="pt-BR" dirty="0" err="1" smtClean="0"/>
              <a:t>with</a:t>
            </a:r>
            <a:r>
              <a:rPr lang="pt-BR" dirty="0" smtClean="0"/>
              <a:t> </a:t>
            </a:r>
            <a:r>
              <a:rPr lang="pt-BR" dirty="0" err="1" smtClean="0"/>
              <a:t>mesh</a:t>
            </a:r>
            <a:r>
              <a:rPr lang="pt-BR" dirty="0" smtClean="0"/>
              <a:t> interface</a:t>
            </a:r>
          </a:p>
          <a:p>
            <a:pPr>
              <a:spcBef>
                <a:spcPts val="0"/>
              </a:spcBef>
              <a:buNone/>
            </a:pPr>
            <a:endParaRPr lang="pt-BR" dirty="0" smtClean="0"/>
          </a:p>
          <a:p>
            <a:pPr>
              <a:spcBef>
                <a:spcPts val="0"/>
              </a:spcBef>
              <a:buNone/>
            </a:pPr>
            <a:r>
              <a:rPr lang="pt-BR" dirty="0" smtClean="0"/>
              <a:t>Use</a:t>
            </a:r>
            <a:r>
              <a:rPr lang="pt-BR" baseline="0" dirty="0" smtClean="0"/>
              <a:t> parcel </a:t>
            </a:r>
            <a:r>
              <a:rPr lang="pt-BR" baseline="0" dirty="0" err="1" smtClean="0"/>
              <a:t>concept</a:t>
            </a:r>
            <a:r>
              <a:rPr lang="pt-BR" baseline="0" dirty="0" smtClean="0"/>
              <a:t>, in </a:t>
            </a:r>
            <a:r>
              <a:rPr lang="pt-BR" baseline="0" dirty="0" err="1" smtClean="0"/>
              <a:t>which</a:t>
            </a:r>
            <a:r>
              <a:rPr lang="pt-BR" baseline="0" dirty="0" smtClean="0"/>
              <a:t> </a:t>
            </a:r>
            <a:r>
              <a:rPr lang="en-US" dirty="0" smtClean="0"/>
              <a:t>a group of original particles is simulated using a large-sized particle, named a coarse grain particle, while</a:t>
            </a:r>
            <a:r>
              <a:rPr lang="en-US" baseline="0" dirty="0" smtClean="0"/>
              <a:t> the drag and non-drag forces are based on the original particle size</a:t>
            </a:r>
            <a:r>
              <a:rPr lang="en-US" dirty="0" smtClean="0"/>
              <a:t>, what makes it feasible to perform large scale DEM simulations by using a smaller number of particles than the actual number</a:t>
            </a:r>
            <a:endParaRPr dirty="0"/>
          </a:p>
        </p:txBody>
      </p:sp>
    </p:spTree>
    <p:extLst>
      <p:ext uri="{BB962C8B-B14F-4D97-AF65-F5344CB8AC3E}">
        <p14:creationId xmlns:p14="http://schemas.microsoft.com/office/powerpoint/2010/main" xmlns="" val="4019146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xmlns="" val="294574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pt-BR" sz="1200" b="0" i="0" u="none" strike="noStrike" kern="1200" baseline="0" dirty="0" smtClean="0">
                <a:solidFill>
                  <a:schemeClr val="tx1"/>
                </a:solidFill>
                <a:latin typeface="+mn-lt"/>
                <a:ea typeface="+mn-ea"/>
                <a:cs typeface="+mn-cs"/>
              </a:rPr>
              <a:t>A ideia da analise aperfeicoada e prover uma relac~ao melhor entre os potenciais de</a:t>
            </a:r>
          </a:p>
          <a:p>
            <a:r>
              <a:rPr lang="pt-BR" sz="1200" b="0" i="0" u="none" strike="noStrike" kern="1200" baseline="0" dirty="0" smtClean="0">
                <a:solidFill>
                  <a:schemeClr val="tx1"/>
                </a:solidFill>
                <a:latin typeface="+mn-lt"/>
                <a:ea typeface="+mn-ea"/>
                <a:cs typeface="+mn-cs"/>
              </a:rPr>
              <a:t>contorno e dos potenciais medios, que s~ao desenvolvidos a partir da aproximac~ao</a:t>
            </a:r>
          </a:p>
          <a:p>
            <a:r>
              <a:rPr lang="pt-BR" sz="1200" b="0" i="0" u="none" strike="noStrike" kern="1200" baseline="0" dirty="0" smtClean="0">
                <a:solidFill>
                  <a:schemeClr val="tx1"/>
                </a:solidFill>
                <a:latin typeface="+mn-lt"/>
                <a:ea typeface="+mn-ea"/>
                <a:cs typeface="+mn-cs"/>
              </a:rPr>
              <a:t>de Hermite para integrais. Esta aproximac~ao permite a express~ao de integrais de</a:t>
            </a:r>
          </a:p>
          <a:p>
            <a:r>
              <a:rPr lang="pt-BR" sz="1200" b="0" i="0" u="none" strike="noStrike" kern="1200" baseline="0" dirty="0" smtClean="0">
                <a:solidFill>
                  <a:schemeClr val="tx1"/>
                </a:solidFill>
                <a:latin typeface="+mn-lt"/>
                <a:ea typeface="+mn-ea"/>
                <a:cs typeface="+mn-cs"/>
              </a:rPr>
              <a:t>temperatura media e as integrais de uxo de calor pelos valores da temperatura e</a:t>
            </a:r>
          </a:p>
          <a:p>
            <a:r>
              <a:rPr lang="pt-BR" sz="1200" b="0" i="0" u="none" strike="noStrike" kern="1200" baseline="0" dirty="0" smtClean="0">
                <a:solidFill>
                  <a:schemeClr val="tx1"/>
                </a:solidFill>
                <a:latin typeface="+mn-lt"/>
                <a:ea typeface="+mn-ea"/>
                <a:cs typeface="+mn-cs"/>
              </a:rPr>
              <a:t>do uxo de calor no contorno.</a:t>
            </a:r>
            <a:endParaRPr lang="en" dirty="0"/>
          </a:p>
        </p:txBody>
      </p:sp>
    </p:spTree>
    <p:extLst>
      <p:ext uri="{BB962C8B-B14F-4D97-AF65-F5344CB8AC3E}">
        <p14:creationId xmlns:p14="http://schemas.microsoft.com/office/powerpoint/2010/main" xmlns="" val="255719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xmlns="" val="829800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1277956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xmlns="" val="372637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6" name="Título 1"/>
          <p:cNvSpPr>
            <a:spLocks noGrp="1"/>
          </p:cNvSpPr>
          <p:nvPr>
            <p:ph type="ctrTitle" hasCustomPrompt="1"/>
          </p:nvPr>
        </p:nvSpPr>
        <p:spPr>
          <a:xfrm>
            <a:off x="4897438" y="4581128"/>
            <a:ext cx="3884612" cy="648072"/>
          </a:xfrm>
          <a:prstGeom prst="rect">
            <a:avLst/>
          </a:prstGeom>
        </p:spPr>
        <p:txBody>
          <a:bodyPr lIns="0" tIns="0" rIns="0" bIns="0">
            <a:normAutofit/>
          </a:bodyPr>
          <a:lstStyle>
            <a:lvl1pPr>
              <a:defRPr sz="2000" b="0" i="0" cap="all" baseline="0">
                <a:solidFill>
                  <a:schemeClr val="tx1"/>
                </a:solidFill>
                <a:latin typeface="Arial" pitchFamily="34" charset="0"/>
                <a:cs typeface="Arial" pitchFamily="34" charset="0"/>
              </a:defRPr>
            </a:lvl1pPr>
          </a:lstStyle>
          <a:p>
            <a:r>
              <a:rPr lang="pt-BR" dirty="0" smtClean="0"/>
              <a:t>Corporate </a:t>
            </a:r>
            <a:br>
              <a:rPr lang="pt-BR" dirty="0" smtClean="0"/>
            </a:br>
            <a:r>
              <a:rPr lang="pt-BR" dirty="0" err="1" smtClean="0"/>
              <a:t>Presentation</a:t>
            </a:r>
            <a:endParaRPr lang="pt-BR" dirty="0"/>
          </a:p>
        </p:txBody>
      </p:sp>
      <p:sp>
        <p:nvSpPr>
          <p:cNvPr id="7" name="Subtítulo 2"/>
          <p:cNvSpPr>
            <a:spLocks noGrp="1"/>
          </p:cNvSpPr>
          <p:nvPr>
            <p:ph type="subTitle" idx="1" hasCustomPrompt="1"/>
          </p:nvPr>
        </p:nvSpPr>
        <p:spPr>
          <a:xfrm>
            <a:off x="4897438" y="5271350"/>
            <a:ext cx="3884612" cy="504056"/>
          </a:xfrm>
          <a:prstGeom prst="rect">
            <a:avLst/>
          </a:prstGeom>
        </p:spPr>
        <p:txBody>
          <a:bodyPr lIns="0" tIns="0" rIns="0" bIns="0">
            <a:normAutofit/>
          </a:bodyPr>
          <a:lstStyle>
            <a:lvl1pPr marL="0" indent="0" algn="l">
              <a:buNone/>
              <a:defRPr sz="1200" b="0" i="0" kern="13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smtClean="0"/>
              <a:t>NAME</a:t>
            </a:r>
          </a:p>
          <a:p>
            <a:r>
              <a:rPr lang="de-DE" dirty="0" smtClean="0"/>
              <a:t>E</a:t>
            </a:r>
            <a:r>
              <a:rPr lang="pt-BR" dirty="0" smtClean="0"/>
              <a:t>-</a:t>
            </a:r>
            <a:r>
              <a:rPr lang="pt-BR" dirty="0" err="1" smtClean="0"/>
              <a:t>mail@esss.com.br</a:t>
            </a:r>
            <a:endParaRPr lang="pt-BR" dirty="0"/>
          </a:p>
        </p:txBody>
      </p:sp>
      <p:sp>
        <p:nvSpPr>
          <p:cNvPr id="5" name="Subtítulo 2"/>
          <p:cNvSpPr txBox="1">
            <a:spLocks/>
          </p:cNvSpPr>
          <p:nvPr userDrawn="1"/>
        </p:nvSpPr>
        <p:spPr>
          <a:xfrm>
            <a:off x="4897438" y="6517083"/>
            <a:ext cx="1584176" cy="340917"/>
          </a:xfrm>
          <a:prstGeom prst="rect">
            <a:avLst/>
          </a:prstGeom>
        </p:spPr>
        <p:txBody>
          <a:bodyPr lIns="0" tIns="0" rIns="0" bIns="0" anchor="ctr">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sz="800" b="0" i="0" dirty="0" err="1" smtClean="0">
                <a:solidFill>
                  <a:schemeClr val="tx1"/>
                </a:solidFill>
              </a:rPr>
              <a:t>www.rocky-dem.com</a:t>
            </a:r>
            <a:endParaRPr lang="pt-BR" sz="800" b="0" i="0" dirty="0">
              <a:solidFill>
                <a:schemeClr val="tx1"/>
              </a:solidFill>
            </a:endParaRPr>
          </a:p>
        </p:txBody>
      </p:sp>
    </p:spTree>
    <p:extLst>
      <p:ext uri="{BB962C8B-B14F-4D97-AF65-F5344CB8AC3E}">
        <p14:creationId xmlns:p14="http://schemas.microsoft.com/office/powerpoint/2010/main" xmlns="" val="41573140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4650" y="165100"/>
            <a:ext cx="7772400" cy="762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81000" y="1352550"/>
            <a:ext cx="7772400" cy="4648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1129735451"/>
      </p:ext>
    </p:extLst>
  </p:cSld>
  <p:clrMapOvr>
    <a:masterClrMapping/>
  </p:clrMapOvr>
  <p:transition spd="slow"/>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4650" y="165100"/>
            <a:ext cx="7772400" cy="762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xmlns="" val="4180667674"/>
      </p:ext>
    </p:extLst>
  </p:cSld>
  <p:clrMapOvr>
    <a:masterClrMapping/>
  </p:clrMapOvr>
  <p:transition spd="slow"/>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74650" y="165100"/>
            <a:ext cx="7772400" cy="7620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1352550"/>
            <a:ext cx="3810000" cy="2247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343400" y="1352550"/>
            <a:ext cx="3810000" cy="2247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81000" y="3752850"/>
            <a:ext cx="3810000" cy="2247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343400" y="3752850"/>
            <a:ext cx="3810000" cy="2247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607924509"/>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4650" y="165100"/>
            <a:ext cx="7772400" cy="762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352550"/>
            <a:ext cx="3810000" cy="4648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43400" y="1352550"/>
            <a:ext cx="3810000" cy="4648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3628268463"/>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4650" y="165100"/>
            <a:ext cx="7772400" cy="762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352550"/>
            <a:ext cx="381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43400" y="1352550"/>
            <a:ext cx="381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xmlns="" val="4152808"/>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‹nº›</a:t>
            </a:fld>
            <a:endParaRPr lang="en">
              <a:solidFill>
                <a:srgbClr val="000000"/>
              </a:solidFill>
            </a:endParaRPr>
          </a:p>
        </p:txBody>
      </p:sp>
    </p:spTree>
    <p:extLst>
      <p:ext uri="{BB962C8B-B14F-4D97-AF65-F5344CB8AC3E}">
        <p14:creationId xmlns:p14="http://schemas.microsoft.com/office/powerpoint/2010/main" xmlns="" val="3822364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572000" y="6517083"/>
            <a:ext cx="4572000" cy="342900"/>
          </a:xfrm>
          <a:prstGeom prst="rect">
            <a:avLst/>
          </a:prstGeom>
        </p:spPr>
      </p:pic>
      <p:sp>
        <p:nvSpPr>
          <p:cNvPr id="3" name="Espaço Reservado para Conteúdo 2"/>
          <p:cNvSpPr>
            <a:spLocks noGrp="1"/>
          </p:cNvSpPr>
          <p:nvPr>
            <p:ph idx="11" hasCustomPrompt="1"/>
          </p:nvPr>
        </p:nvSpPr>
        <p:spPr>
          <a:xfrm>
            <a:off x="366297" y="1412776"/>
            <a:ext cx="8415753" cy="4713389"/>
          </a:xfrm>
          <a:prstGeom prst="rect">
            <a:avLst/>
          </a:prstGeom>
        </p:spPr>
        <p:txBody>
          <a:bodyPr/>
          <a:lstStyle>
            <a:lvl1pPr marL="324000" indent="-324000">
              <a:spcBef>
                <a:spcPts val="800"/>
              </a:spcBef>
              <a:buSzPct val="95000"/>
              <a:buFontTx/>
              <a:buBlip>
                <a:blip r:embed="rId3"/>
              </a:buBlip>
              <a:defRPr sz="1800" b="0" i="0" cap="none" baseline="0">
                <a:solidFill>
                  <a:schemeClr val="bg1"/>
                </a:solidFill>
              </a:defRPr>
            </a:lvl1pPr>
            <a:lvl2pPr marL="612000" indent="-288000">
              <a:spcBef>
                <a:spcPts val="800"/>
              </a:spcBef>
              <a:buSzPct val="80000"/>
              <a:buFontTx/>
              <a:buBlip>
                <a:blip r:embed="rId4"/>
              </a:buBlip>
              <a:defRPr sz="1600" baseline="0">
                <a:solidFill>
                  <a:schemeClr val="bg1"/>
                </a:solidFill>
              </a:defRPr>
            </a:lvl2pPr>
            <a:lvl3pPr marL="900000" indent="-285750">
              <a:spcBef>
                <a:spcPts val="800"/>
              </a:spcBef>
              <a:buSzPct val="80000"/>
              <a:buFontTx/>
              <a:buBlip>
                <a:blip r:embed="rId5"/>
              </a:buBlip>
              <a:defRPr sz="1400" b="0" i="0" cap="none" baseline="0">
                <a:solidFill>
                  <a:srgbClr val="6E6E6E"/>
                </a:solidFill>
              </a:defRPr>
            </a:lvl3pPr>
            <a:lvl4pPr marL="918000" indent="-180000">
              <a:spcBef>
                <a:spcPts val="500"/>
              </a:spcBef>
              <a:spcAft>
                <a:spcPts val="0"/>
              </a:spcAft>
              <a:buSzPct val="94000"/>
              <a:buFont typeface="Arial" panose="020B0604020202020204" pitchFamily="34" charset="0"/>
              <a:buChar char="•"/>
              <a:defRPr lang="de-DE" sz="1400" kern="1200" dirty="0" smtClean="0">
                <a:solidFill>
                  <a:schemeClr val="bg1"/>
                </a:solidFill>
                <a:latin typeface="Arial" pitchFamily="34" charset="0"/>
                <a:ea typeface="+mn-ea"/>
                <a:cs typeface="Arial" pitchFamily="34" charset="0"/>
              </a:defRPr>
            </a:lvl4pPr>
            <a:lvl5pPr marL="918000" indent="-180000">
              <a:spcBef>
                <a:spcPts val="500"/>
              </a:spcBef>
              <a:buSzPct val="94000"/>
              <a:buFont typeface="Arial" panose="020B0604020202020204" pitchFamily="34" charset="0"/>
              <a:buChar char="•"/>
              <a:defRPr lang="pt-BR" sz="1400" kern="1200" dirty="0">
                <a:solidFill>
                  <a:srgbClr val="6E6E6E"/>
                </a:solidFill>
                <a:latin typeface="Arial" pitchFamily="34" charset="0"/>
                <a:ea typeface="+mn-ea"/>
                <a:cs typeface="Arial" pitchFamily="34" charset="0"/>
              </a:defRPr>
            </a:lvl5pPr>
            <a:lvl6pPr marL="918000" indent="-180000">
              <a:spcBef>
                <a:spcPts val="500"/>
              </a:spcBef>
              <a:defRPr sz="1200">
                <a:solidFill>
                  <a:srgbClr val="6E6E6E"/>
                </a:solidFill>
                <a:latin typeface="+mn-lt"/>
              </a:defRPr>
            </a:lvl6pPr>
            <a:lvl7pPr marL="918000" indent="-180000">
              <a:spcBef>
                <a:spcPts val="500"/>
              </a:spcBef>
              <a:defRPr sz="1200">
                <a:solidFill>
                  <a:srgbClr val="6E6E6E"/>
                </a:solidFill>
              </a:defRPr>
            </a:lvl7pPr>
            <a:lvl8pPr marL="1211400" indent="0">
              <a:spcBef>
                <a:spcPts val="500"/>
              </a:spcBef>
              <a:buNone/>
              <a:defRPr sz="1000">
                <a:solidFill>
                  <a:srgbClr val="6E6E6E"/>
                </a:solidFill>
              </a:defRPr>
            </a:lvl8pPr>
          </a:lstStyle>
          <a:p>
            <a:pPr lvl="0"/>
            <a:r>
              <a:rPr lang="de-DE" dirty="0" smtClean="0"/>
              <a:t>First Level</a:t>
            </a:r>
          </a:p>
          <a:p>
            <a:pPr lvl="1"/>
            <a:r>
              <a:rPr lang="de-DE" dirty="0" smtClean="0"/>
              <a:t>Second Level </a:t>
            </a:r>
          </a:p>
          <a:p>
            <a:pPr lvl="2"/>
            <a:r>
              <a:rPr lang="de-DE" dirty="0" smtClean="0"/>
              <a:t>Third Level</a:t>
            </a:r>
          </a:p>
          <a:p>
            <a:pPr lvl="3"/>
            <a:r>
              <a:rPr lang="de-DE" dirty="0" smtClean="0"/>
              <a:t>Fourth Level</a:t>
            </a:r>
          </a:p>
          <a:p>
            <a:pPr lvl="4"/>
            <a:r>
              <a:rPr lang="de-DE" dirty="0" smtClean="0"/>
              <a:t>Fifth Level</a:t>
            </a:r>
          </a:p>
          <a:p>
            <a:pPr lvl="5"/>
            <a:r>
              <a:rPr lang="de-DE" dirty="0" smtClean="0"/>
              <a:t>Six</a:t>
            </a:r>
          </a:p>
          <a:p>
            <a:pPr lvl="6"/>
            <a:r>
              <a:rPr lang="de-DE" dirty="0" smtClean="0"/>
              <a:t>Seven</a:t>
            </a:r>
          </a:p>
          <a:p>
            <a:pPr lvl="7"/>
            <a:r>
              <a:rPr lang="de-DE" dirty="0" smtClean="0"/>
              <a:t>Eight</a:t>
            </a:r>
          </a:p>
        </p:txBody>
      </p:sp>
      <p:sp>
        <p:nvSpPr>
          <p:cNvPr id="6" name="Title 1"/>
          <p:cNvSpPr>
            <a:spLocks noGrp="1"/>
          </p:cNvSpPr>
          <p:nvPr>
            <p:ph type="title" hasCustomPrompt="1"/>
          </p:nvPr>
        </p:nvSpPr>
        <p:spPr>
          <a:xfrm>
            <a:off x="899592" y="364066"/>
            <a:ext cx="7882458" cy="369824"/>
          </a:xfrm>
          <a:prstGeom prst="rect">
            <a:avLst/>
          </a:prstGeom>
        </p:spPr>
        <p:txBody>
          <a:bodyPr/>
          <a:lstStyle>
            <a:lvl1pPr marL="0" algn="l" defTabSz="914400" rtl="0" eaLnBrk="1" latinLnBrk="0" hangingPunct="1">
              <a:spcBef>
                <a:spcPct val="0"/>
              </a:spcBef>
              <a:buNone/>
              <a:defRPr lang="en-US" sz="2000" b="0" i="0" kern="1200" cap="all" spc="60" dirty="0">
                <a:solidFill>
                  <a:srgbClr val="6E6E6E"/>
                </a:solidFill>
                <a:latin typeface="Arial" pitchFamily="34" charset="0"/>
                <a:ea typeface="+mj-ea"/>
                <a:cs typeface="Arial" pitchFamily="34" charset="0"/>
              </a:defRPr>
            </a:lvl1pPr>
          </a:lstStyle>
          <a:p>
            <a:r>
              <a:rPr lang="en-US" dirty="0" smtClean="0"/>
              <a:t>Click to edit title</a:t>
            </a:r>
            <a:endParaRPr lang="en-US" dirty="0"/>
          </a:p>
        </p:txBody>
      </p:sp>
      <p:sp>
        <p:nvSpPr>
          <p:cNvPr id="9" name="Foliennummernplatzhalter 15"/>
          <p:cNvSpPr txBox="1">
            <a:spLocks/>
          </p:cNvSpPr>
          <p:nvPr userDrawn="1"/>
        </p:nvSpPr>
        <p:spPr>
          <a:xfrm>
            <a:off x="7596336" y="6517083"/>
            <a:ext cx="1185714" cy="340917"/>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z="900" smtClean="0">
                <a:solidFill>
                  <a:schemeClr val="tx1"/>
                </a:solidFill>
              </a:rPr>
              <a:pPr/>
              <a:t>‹nº›</a:t>
            </a:fld>
            <a:endParaRPr lang="de-DE" sz="900" dirty="0">
              <a:solidFill>
                <a:schemeClr val="tx1"/>
              </a:solidFill>
            </a:endParaRPr>
          </a:p>
        </p:txBody>
      </p:sp>
      <p:sp>
        <p:nvSpPr>
          <p:cNvPr id="10" name="Subtítulo 2"/>
          <p:cNvSpPr txBox="1">
            <a:spLocks/>
          </p:cNvSpPr>
          <p:nvPr userDrawn="1"/>
        </p:nvSpPr>
        <p:spPr>
          <a:xfrm>
            <a:off x="4897438" y="6517083"/>
            <a:ext cx="1584176" cy="340917"/>
          </a:xfrm>
          <a:prstGeom prst="rect">
            <a:avLst/>
          </a:prstGeom>
        </p:spPr>
        <p:txBody>
          <a:bodyPr lIns="0" tIns="0" rIns="0" bIns="0" anchor="ctr">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sz="800" b="0" i="0" dirty="0" err="1" smtClean="0">
                <a:solidFill>
                  <a:schemeClr val="tx1"/>
                </a:solidFill>
              </a:rPr>
              <a:t>www.rocky-dem.com</a:t>
            </a:r>
            <a:endParaRPr lang="pt-BR" sz="800" b="0" i="0" dirty="0">
              <a:solidFill>
                <a:schemeClr val="tx1"/>
              </a:solidFill>
            </a:endParaRPr>
          </a:p>
        </p:txBody>
      </p:sp>
      <p:sp>
        <p:nvSpPr>
          <p:cNvPr id="8" name="CaixaDeTexto 7"/>
          <p:cNvSpPr txBox="1"/>
          <p:nvPr userDrawn="1"/>
        </p:nvSpPr>
        <p:spPr>
          <a:xfrm>
            <a:off x="5868144" y="980728"/>
            <a:ext cx="2160240" cy="1656184"/>
          </a:xfrm>
          <a:prstGeom prst="rect">
            <a:avLst/>
          </a:prstGeom>
        </p:spPr>
        <p:txBody>
          <a:bodyPr wrap="square" lIns="0" tIns="0" rIns="0" bIns="0" rtlCol="0">
            <a:noAutofit/>
          </a:bodyPr>
          <a:lstStyle/>
          <a:p>
            <a:pPr algn="l"/>
            <a:endParaRPr lang="en-US" sz="1600" dirty="0" err="1" smtClean="0">
              <a:solidFill>
                <a:schemeClr val="bg1"/>
              </a:solidFill>
            </a:endParaRPr>
          </a:p>
        </p:txBody>
      </p:sp>
      <p:pic>
        <p:nvPicPr>
          <p:cNvPr id="15" name="Imagem 14"/>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0" y="0"/>
            <a:ext cx="755576" cy="750824"/>
          </a:xfrm>
          <a:prstGeom prst="rect">
            <a:avLst/>
          </a:prstGeom>
        </p:spPr>
      </p:pic>
    </p:spTree>
    <p:extLst>
      <p:ext uri="{BB962C8B-B14F-4D97-AF65-F5344CB8AC3E}">
        <p14:creationId xmlns:p14="http://schemas.microsoft.com/office/powerpoint/2010/main" xmlns="" val="4477952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sp>
        <p:nvSpPr>
          <p:cNvPr id="9" name="Espaço Reservado para Conteúdo 2"/>
          <p:cNvSpPr>
            <a:spLocks noGrp="1"/>
          </p:cNvSpPr>
          <p:nvPr>
            <p:ph idx="11" hasCustomPrompt="1"/>
          </p:nvPr>
        </p:nvSpPr>
        <p:spPr>
          <a:xfrm>
            <a:off x="366297" y="1412776"/>
            <a:ext cx="3917671" cy="4713389"/>
          </a:xfrm>
          <a:prstGeom prst="rect">
            <a:avLst/>
          </a:prstGeom>
        </p:spPr>
        <p:txBody>
          <a:bodyPr/>
          <a:lstStyle>
            <a:lvl1pPr marL="324000" indent="-324000">
              <a:spcBef>
                <a:spcPts val="800"/>
              </a:spcBef>
              <a:buSzPct val="95000"/>
              <a:buFontTx/>
              <a:buBlip>
                <a:blip r:embed="rId2"/>
              </a:buBlip>
              <a:defRPr sz="1800" b="0" i="0" cap="none" baseline="0">
                <a:solidFill>
                  <a:schemeClr val="bg1"/>
                </a:solidFill>
              </a:defRPr>
            </a:lvl1pPr>
            <a:lvl2pPr marL="612000" indent="-288000">
              <a:spcBef>
                <a:spcPts val="800"/>
              </a:spcBef>
              <a:buSzPct val="80000"/>
              <a:buFontTx/>
              <a:buBlip>
                <a:blip r:embed="rId3"/>
              </a:buBlip>
              <a:defRPr sz="1600" baseline="0">
                <a:solidFill>
                  <a:schemeClr val="bg1"/>
                </a:solidFill>
              </a:defRPr>
            </a:lvl2pPr>
            <a:lvl3pPr marL="900000" indent="-285750">
              <a:spcBef>
                <a:spcPts val="800"/>
              </a:spcBef>
              <a:buSzPct val="80000"/>
              <a:buFontTx/>
              <a:buBlip>
                <a:blip r:embed="rId4"/>
              </a:buBlip>
              <a:defRPr sz="1400" b="0" i="0" cap="none" baseline="0">
                <a:solidFill>
                  <a:srgbClr val="6E6E6E"/>
                </a:solidFill>
              </a:defRPr>
            </a:lvl3pPr>
            <a:lvl4pPr marL="918000" indent="-180000">
              <a:spcBef>
                <a:spcPts val="500"/>
              </a:spcBef>
              <a:spcAft>
                <a:spcPts val="0"/>
              </a:spcAft>
              <a:buSzPct val="94000"/>
              <a:buFont typeface="Arial" panose="020B0604020202020204" pitchFamily="34" charset="0"/>
              <a:buChar char="•"/>
              <a:defRPr lang="de-DE" sz="1400" kern="1200" dirty="0" smtClean="0">
                <a:solidFill>
                  <a:schemeClr val="bg1"/>
                </a:solidFill>
                <a:latin typeface="Arial" pitchFamily="34" charset="0"/>
                <a:ea typeface="+mn-ea"/>
                <a:cs typeface="Arial" pitchFamily="34" charset="0"/>
              </a:defRPr>
            </a:lvl4pPr>
            <a:lvl5pPr marL="918000" indent="-180000">
              <a:spcBef>
                <a:spcPts val="500"/>
              </a:spcBef>
              <a:buSzPct val="94000"/>
              <a:buFont typeface="Arial" panose="020B0604020202020204" pitchFamily="34" charset="0"/>
              <a:buChar char="•"/>
              <a:defRPr lang="pt-BR" sz="1400" kern="1200" dirty="0">
                <a:solidFill>
                  <a:srgbClr val="6E6E6E"/>
                </a:solidFill>
                <a:latin typeface="Arial" pitchFamily="34" charset="0"/>
                <a:ea typeface="+mn-ea"/>
                <a:cs typeface="Arial" pitchFamily="34" charset="0"/>
              </a:defRPr>
            </a:lvl5pPr>
            <a:lvl6pPr marL="918000" indent="-180000">
              <a:spcBef>
                <a:spcPts val="500"/>
              </a:spcBef>
              <a:defRPr sz="1200">
                <a:solidFill>
                  <a:srgbClr val="6E6E6E"/>
                </a:solidFill>
                <a:latin typeface="+mn-lt"/>
              </a:defRPr>
            </a:lvl6pPr>
            <a:lvl7pPr marL="918000" indent="-180000">
              <a:spcBef>
                <a:spcPts val="500"/>
              </a:spcBef>
              <a:defRPr sz="1200">
                <a:solidFill>
                  <a:srgbClr val="6E6E6E"/>
                </a:solidFill>
              </a:defRPr>
            </a:lvl7pPr>
            <a:lvl8pPr marL="1211400" indent="0">
              <a:spcBef>
                <a:spcPts val="500"/>
              </a:spcBef>
              <a:buNone/>
              <a:defRPr sz="1000">
                <a:solidFill>
                  <a:srgbClr val="6E6E6E"/>
                </a:solidFill>
              </a:defRPr>
            </a:lvl8pPr>
          </a:lstStyle>
          <a:p>
            <a:pPr lvl="0"/>
            <a:r>
              <a:rPr lang="de-DE" dirty="0" smtClean="0"/>
              <a:t>First Level</a:t>
            </a:r>
          </a:p>
          <a:p>
            <a:pPr lvl="1"/>
            <a:r>
              <a:rPr lang="de-DE" dirty="0" smtClean="0"/>
              <a:t>Second Level </a:t>
            </a:r>
          </a:p>
          <a:p>
            <a:pPr lvl="2"/>
            <a:r>
              <a:rPr lang="de-DE" dirty="0" smtClean="0"/>
              <a:t>Third Level</a:t>
            </a:r>
          </a:p>
          <a:p>
            <a:pPr lvl="3"/>
            <a:r>
              <a:rPr lang="de-DE" dirty="0" smtClean="0"/>
              <a:t>Fourth Level</a:t>
            </a:r>
          </a:p>
          <a:p>
            <a:pPr lvl="4"/>
            <a:r>
              <a:rPr lang="de-DE" dirty="0" smtClean="0"/>
              <a:t>Fifth Level</a:t>
            </a:r>
          </a:p>
          <a:p>
            <a:pPr lvl="5"/>
            <a:r>
              <a:rPr lang="de-DE" dirty="0" smtClean="0"/>
              <a:t>Six</a:t>
            </a:r>
          </a:p>
          <a:p>
            <a:pPr lvl="6"/>
            <a:r>
              <a:rPr lang="de-DE" dirty="0" smtClean="0"/>
              <a:t>Seven</a:t>
            </a:r>
          </a:p>
          <a:p>
            <a:pPr lvl="7"/>
            <a:r>
              <a:rPr lang="de-DE" dirty="0" smtClean="0"/>
              <a:t>Eight</a:t>
            </a:r>
          </a:p>
        </p:txBody>
      </p:sp>
      <p:pic>
        <p:nvPicPr>
          <p:cNvPr id="12" name="Imagem 11"/>
          <p:cNvPicPr>
            <a:picLocks noChangeAspect="1"/>
          </p:cNvPicPr>
          <p:nvPr userDrawn="1"/>
        </p:nvPicPr>
        <p:blipFill>
          <a:blip r:embed="rId5" cstate="print">
            <a:extLst>
              <a:ext uri="{28A0092B-C50C-407E-A947-70E740481C1C}">
                <a14:useLocalDpi xmlns:a14="http://schemas.microsoft.com/office/drawing/2010/main" xmlns="" val="0"/>
              </a:ext>
            </a:extLst>
          </a:blip>
          <a:stretch>
            <a:fillRect/>
          </a:stretch>
        </p:blipFill>
        <p:spPr>
          <a:xfrm>
            <a:off x="4572000" y="6517083"/>
            <a:ext cx="4572000" cy="342900"/>
          </a:xfrm>
          <a:prstGeom prst="rect">
            <a:avLst/>
          </a:prstGeom>
        </p:spPr>
      </p:pic>
      <p:sp>
        <p:nvSpPr>
          <p:cNvPr id="14" name="Foliennummernplatzhalter 15"/>
          <p:cNvSpPr txBox="1">
            <a:spLocks/>
          </p:cNvSpPr>
          <p:nvPr userDrawn="1"/>
        </p:nvSpPr>
        <p:spPr>
          <a:xfrm>
            <a:off x="7596336" y="6517083"/>
            <a:ext cx="1185714" cy="340917"/>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z="900" smtClean="0">
                <a:solidFill>
                  <a:schemeClr val="tx1"/>
                </a:solidFill>
              </a:rPr>
              <a:pPr/>
              <a:t>‹nº›</a:t>
            </a:fld>
            <a:endParaRPr lang="de-DE" sz="900" dirty="0">
              <a:solidFill>
                <a:schemeClr val="tx1"/>
              </a:solidFill>
            </a:endParaRPr>
          </a:p>
        </p:txBody>
      </p:sp>
      <p:sp>
        <p:nvSpPr>
          <p:cNvPr id="15" name="Subtítulo 2"/>
          <p:cNvSpPr txBox="1">
            <a:spLocks/>
          </p:cNvSpPr>
          <p:nvPr userDrawn="1"/>
        </p:nvSpPr>
        <p:spPr>
          <a:xfrm>
            <a:off x="4897438" y="6517083"/>
            <a:ext cx="1584176" cy="340917"/>
          </a:xfrm>
          <a:prstGeom prst="rect">
            <a:avLst/>
          </a:prstGeom>
        </p:spPr>
        <p:txBody>
          <a:bodyPr lIns="0" tIns="0" rIns="0" bIns="0" anchor="ctr">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sz="800" b="0" i="0" dirty="0" err="1" smtClean="0">
                <a:solidFill>
                  <a:schemeClr val="tx1"/>
                </a:solidFill>
              </a:rPr>
              <a:t>www.rocky-dem.com</a:t>
            </a:r>
            <a:endParaRPr lang="pt-BR" sz="800" b="0" i="0" dirty="0">
              <a:solidFill>
                <a:schemeClr val="tx1"/>
              </a:solidFill>
            </a:endParaRPr>
          </a:p>
        </p:txBody>
      </p:sp>
      <p:sp>
        <p:nvSpPr>
          <p:cNvPr id="16" name="Title 1"/>
          <p:cNvSpPr>
            <a:spLocks noGrp="1"/>
          </p:cNvSpPr>
          <p:nvPr>
            <p:ph type="title" hasCustomPrompt="1"/>
          </p:nvPr>
        </p:nvSpPr>
        <p:spPr>
          <a:xfrm>
            <a:off x="899592" y="364066"/>
            <a:ext cx="7882458" cy="369824"/>
          </a:xfrm>
          <a:prstGeom prst="rect">
            <a:avLst/>
          </a:prstGeom>
        </p:spPr>
        <p:txBody>
          <a:bodyPr/>
          <a:lstStyle>
            <a:lvl1pPr marL="0" algn="l" defTabSz="914400" rtl="0" eaLnBrk="1" latinLnBrk="0" hangingPunct="1">
              <a:spcBef>
                <a:spcPct val="0"/>
              </a:spcBef>
              <a:buNone/>
              <a:defRPr lang="en-US" sz="2000" b="0" i="0" kern="1200" cap="all" spc="60" dirty="0">
                <a:solidFill>
                  <a:srgbClr val="6E6E6E"/>
                </a:solidFill>
                <a:latin typeface="Arial" pitchFamily="34" charset="0"/>
                <a:ea typeface="+mj-ea"/>
                <a:cs typeface="Arial" pitchFamily="34" charset="0"/>
              </a:defRPr>
            </a:lvl1pPr>
          </a:lstStyle>
          <a:p>
            <a:r>
              <a:rPr lang="en-US" dirty="0" smtClean="0"/>
              <a:t>Click to edit title</a:t>
            </a:r>
            <a:endParaRPr lang="en-US" dirty="0"/>
          </a:p>
        </p:txBody>
      </p:sp>
      <p:pic>
        <p:nvPicPr>
          <p:cNvPr id="17" name="Imagem 16"/>
          <p:cNvPicPr>
            <a:picLocks noChangeAspect="1"/>
          </p:cNvPicPr>
          <p:nvPr userDrawn="1"/>
        </p:nvPicPr>
        <p:blipFill>
          <a:blip r:embed="rId6" cstate="print">
            <a:extLst>
              <a:ext uri="{28A0092B-C50C-407E-A947-70E740481C1C}">
                <a14:useLocalDpi xmlns:a14="http://schemas.microsoft.com/office/drawing/2010/main" xmlns="" val="0"/>
              </a:ext>
            </a:extLst>
          </a:blip>
          <a:stretch>
            <a:fillRect/>
          </a:stretch>
        </p:blipFill>
        <p:spPr>
          <a:xfrm>
            <a:off x="0" y="0"/>
            <a:ext cx="755576" cy="750824"/>
          </a:xfrm>
          <a:prstGeom prst="rect">
            <a:avLst/>
          </a:prstGeom>
        </p:spPr>
      </p:pic>
      <p:sp>
        <p:nvSpPr>
          <p:cNvPr id="13" name="Espaço Reservado para Conteúdo 2"/>
          <p:cNvSpPr>
            <a:spLocks noGrp="1"/>
          </p:cNvSpPr>
          <p:nvPr>
            <p:ph idx="14" hasCustomPrompt="1"/>
          </p:nvPr>
        </p:nvSpPr>
        <p:spPr>
          <a:xfrm>
            <a:off x="4864379" y="1412776"/>
            <a:ext cx="3917671" cy="4713389"/>
          </a:xfrm>
          <a:prstGeom prst="rect">
            <a:avLst/>
          </a:prstGeom>
        </p:spPr>
        <p:txBody>
          <a:bodyPr/>
          <a:lstStyle>
            <a:lvl1pPr marL="324000" indent="-324000">
              <a:spcBef>
                <a:spcPts val="800"/>
              </a:spcBef>
              <a:buSzPct val="95000"/>
              <a:buFontTx/>
              <a:buBlip>
                <a:blip r:embed="rId2"/>
              </a:buBlip>
              <a:defRPr sz="1800" b="0" i="0" cap="none" baseline="0">
                <a:solidFill>
                  <a:schemeClr val="bg1"/>
                </a:solidFill>
              </a:defRPr>
            </a:lvl1pPr>
            <a:lvl2pPr marL="612000" indent="-288000">
              <a:spcBef>
                <a:spcPts val="800"/>
              </a:spcBef>
              <a:buSzPct val="80000"/>
              <a:buFontTx/>
              <a:buBlip>
                <a:blip r:embed="rId3"/>
              </a:buBlip>
              <a:defRPr sz="1600" baseline="0">
                <a:solidFill>
                  <a:schemeClr val="bg1"/>
                </a:solidFill>
              </a:defRPr>
            </a:lvl2pPr>
            <a:lvl3pPr marL="900000" indent="-285750">
              <a:spcBef>
                <a:spcPts val="800"/>
              </a:spcBef>
              <a:buSzPct val="80000"/>
              <a:buFontTx/>
              <a:buBlip>
                <a:blip r:embed="rId4"/>
              </a:buBlip>
              <a:defRPr sz="1400" b="0" i="0" cap="none" baseline="0">
                <a:solidFill>
                  <a:srgbClr val="6E6E6E"/>
                </a:solidFill>
              </a:defRPr>
            </a:lvl3pPr>
            <a:lvl4pPr marL="918000" indent="-180000">
              <a:spcBef>
                <a:spcPts val="500"/>
              </a:spcBef>
              <a:spcAft>
                <a:spcPts val="0"/>
              </a:spcAft>
              <a:buSzPct val="94000"/>
              <a:buFont typeface="Arial" panose="020B0604020202020204" pitchFamily="34" charset="0"/>
              <a:buChar char="•"/>
              <a:defRPr lang="de-DE" sz="1400" kern="1200" dirty="0" smtClean="0">
                <a:solidFill>
                  <a:schemeClr val="bg1"/>
                </a:solidFill>
                <a:latin typeface="Arial" pitchFamily="34" charset="0"/>
                <a:ea typeface="+mn-ea"/>
                <a:cs typeface="Arial" pitchFamily="34" charset="0"/>
              </a:defRPr>
            </a:lvl4pPr>
            <a:lvl5pPr marL="918000" indent="-180000">
              <a:spcBef>
                <a:spcPts val="500"/>
              </a:spcBef>
              <a:buSzPct val="94000"/>
              <a:buFont typeface="Arial" panose="020B0604020202020204" pitchFamily="34" charset="0"/>
              <a:buChar char="•"/>
              <a:defRPr lang="pt-BR" sz="1400" kern="1200" dirty="0">
                <a:solidFill>
                  <a:srgbClr val="6E6E6E"/>
                </a:solidFill>
                <a:latin typeface="Arial" pitchFamily="34" charset="0"/>
                <a:ea typeface="+mn-ea"/>
                <a:cs typeface="Arial" pitchFamily="34" charset="0"/>
              </a:defRPr>
            </a:lvl5pPr>
            <a:lvl6pPr marL="918000" indent="-180000">
              <a:spcBef>
                <a:spcPts val="500"/>
              </a:spcBef>
              <a:defRPr sz="1200">
                <a:solidFill>
                  <a:srgbClr val="6E6E6E"/>
                </a:solidFill>
                <a:latin typeface="+mn-lt"/>
              </a:defRPr>
            </a:lvl6pPr>
            <a:lvl7pPr marL="918000" indent="-180000">
              <a:spcBef>
                <a:spcPts val="500"/>
              </a:spcBef>
              <a:defRPr sz="1200">
                <a:solidFill>
                  <a:srgbClr val="6E6E6E"/>
                </a:solidFill>
              </a:defRPr>
            </a:lvl7pPr>
            <a:lvl8pPr marL="1211400" indent="0">
              <a:spcBef>
                <a:spcPts val="500"/>
              </a:spcBef>
              <a:buNone/>
              <a:defRPr sz="1000">
                <a:solidFill>
                  <a:srgbClr val="6E6E6E"/>
                </a:solidFill>
              </a:defRPr>
            </a:lvl8pPr>
          </a:lstStyle>
          <a:p>
            <a:pPr lvl="0"/>
            <a:r>
              <a:rPr lang="de-DE" dirty="0" smtClean="0"/>
              <a:t>First Level</a:t>
            </a:r>
          </a:p>
          <a:p>
            <a:pPr lvl="1"/>
            <a:r>
              <a:rPr lang="de-DE" dirty="0" smtClean="0"/>
              <a:t>Second Level </a:t>
            </a:r>
          </a:p>
          <a:p>
            <a:pPr lvl="2"/>
            <a:r>
              <a:rPr lang="de-DE" dirty="0" smtClean="0"/>
              <a:t>Third Level</a:t>
            </a:r>
          </a:p>
          <a:p>
            <a:pPr lvl="3"/>
            <a:r>
              <a:rPr lang="de-DE" dirty="0" smtClean="0"/>
              <a:t>Fourth Level</a:t>
            </a:r>
          </a:p>
          <a:p>
            <a:pPr lvl="4"/>
            <a:r>
              <a:rPr lang="de-DE" dirty="0" smtClean="0"/>
              <a:t>Fifth Level</a:t>
            </a:r>
          </a:p>
          <a:p>
            <a:pPr lvl="5"/>
            <a:r>
              <a:rPr lang="de-DE" dirty="0" smtClean="0"/>
              <a:t>Six</a:t>
            </a:r>
          </a:p>
          <a:p>
            <a:pPr lvl="6"/>
            <a:r>
              <a:rPr lang="de-DE" dirty="0" smtClean="0"/>
              <a:t>Seven</a:t>
            </a:r>
          </a:p>
          <a:p>
            <a:pPr lvl="7"/>
            <a:r>
              <a:rPr lang="de-DE" dirty="0" smtClean="0"/>
              <a:t>Eight</a:t>
            </a:r>
          </a:p>
        </p:txBody>
      </p:sp>
    </p:spTree>
    <p:extLst>
      <p:ext uri="{BB962C8B-B14F-4D97-AF65-F5344CB8AC3E}">
        <p14:creationId xmlns:p14="http://schemas.microsoft.com/office/powerpoint/2010/main" xmlns="" val="25570519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16" name="Espaço Reservado para Imagem 15"/>
          <p:cNvSpPr>
            <a:spLocks noGrp="1"/>
          </p:cNvSpPr>
          <p:nvPr>
            <p:ph type="pic" sz="quarter" idx="14" hasCustomPrompt="1"/>
          </p:nvPr>
        </p:nvSpPr>
        <p:spPr>
          <a:xfrm>
            <a:off x="4899025" y="1412875"/>
            <a:ext cx="3884613" cy="2125663"/>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lang="en-US" sz="1200" b="0" i="0" kern="1200" cap="all" spc="70" dirty="0" smtClean="0">
                <a:solidFill>
                  <a:schemeClr val="bg1"/>
                </a:solidFill>
                <a:latin typeface="Arial" pitchFamily="34" charset="0"/>
                <a:ea typeface="+mn-ea"/>
                <a:cs typeface="Arial" pitchFamily="34" charset="0"/>
              </a:defRPr>
            </a:lvl1pPr>
          </a:lstStyle>
          <a:p>
            <a:r>
              <a:rPr lang="en-US" dirty="0" smtClean="0"/>
              <a:t>Click icon to add picture</a:t>
            </a:r>
          </a:p>
          <a:p>
            <a:endParaRPr lang="en-US" dirty="0"/>
          </a:p>
        </p:txBody>
      </p:sp>
      <p:sp>
        <p:nvSpPr>
          <p:cNvPr id="17" name="Espaço Reservado para Imagem 15"/>
          <p:cNvSpPr>
            <a:spLocks noGrp="1"/>
          </p:cNvSpPr>
          <p:nvPr>
            <p:ph type="pic" sz="quarter" idx="15" hasCustomPrompt="1"/>
          </p:nvPr>
        </p:nvSpPr>
        <p:spPr>
          <a:xfrm>
            <a:off x="4910537" y="4005732"/>
            <a:ext cx="3884613" cy="2125663"/>
          </a:xfrm>
          <a:prstGeom prst="rect">
            <a:avLst/>
          </a:prstGeom>
        </p:spPr>
        <p:txBody>
          <a:bodyPr/>
          <a:lstStyle>
            <a:lvl1pPr>
              <a:defRPr lang="en-US" sz="1200" b="0" i="0" kern="1200" cap="all" spc="70" dirty="0" smtClean="0">
                <a:solidFill>
                  <a:schemeClr val="bg1"/>
                </a:solidFill>
                <a:latin typeface="Arial" pitchFamily="34" charset="0"/>
                <a:ea typeface="+mn-ea"/>
                <a:cs typeface="Arial" pitchFamily="34" charset="0"/>
              </a:defRPr>
            </a:lvl1pPr>
          </a:lstStyle>
          <a:p>
            <a:r>
              <a:rPr lang="en-US" dirty="0" smtClean="0"/>
              <a:t>Click icon to add picture</a:t>
            </a:r>
          </a:p>
        </p:txBody>
      </p:sp>
      <p:pic>
        <p:nvPicPr>
          <p:cNvPr id="12" name="Imagem 11"/>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572000" y="6517083"/>
            <a:ext cx="4572000" cy="342900"/>
          </a:xfrm>
          <a:prstGeom prst="rect">
            <a:avLst/>
          </a:prstGeom>
        </p:spPr>
      </p:pic>
      <p:sp>
        <p:nvSpPr>
          <p:cNvPr id="14" name="Foliennummernplatzhalter 15"/>
          <p:cNvSpPr txBox="1">
            <a:spLocks/>
          </p:cNvSpPr>
          <p:nvPr userDrawn="1"/>
        </p:nvSpPr>
        <p:spPr>
          <a:xfrm>
            <a:off x="7596336" y="6517083"/>
            <a:ext cx="1185714" cy="340917"/>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z="900" smtClean="0">
                <a:solidFill>
                  <a:schemeClr val="tx1"/>
                </a:solidFill>
              </a:rPr>
              <a:pPr/>
              <a:t>‹nº›</a:t>
            </a:fld>
            <a:endParaRPr lang="de-DE" sz="900" dirty="0">
              <a:solidFill>
                <a:schemeClr val="tx1"/>
              </a:solidFill>
            </a:endParaRPr>
          </a:p>
        </p:txBody>
      </p:sp>
      <p:sp>
        <p:nvSpPr>
          <p:cNvPr id="15" name="Subtítulo 2"/>
          <p:cNvSpPr txBox="1">
            <a:spLocks/>
          </p:cNvSpPr>
          <p:nvPr userDrawn="1"/>
        </p:nvSpPr>
        <p:spPr>
          <a:xfrm>
            <a:off x="4897438" y="6517083"/>
            <a:ext cx="1584176" cy="340917"/>
          </a:xfrm>
          <a:prstGeom prst="rect">
            <a:avLst/>
          </a:prstGeom>
        </p:spPr>
        <p:txBody>
          <a:bodyPr lIns="0" tIns="0" rIns="0" bIns="0" anchor="ctr">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sz="800" b="0" i="0" dirty="0" err="1" smtClean="0">
                <a:solidFill>
                  <a:schemeClr val="tx1"/>
                </a:solidFill>
              </a:rPr>
              <a:t>www.rocky-dem.com</a:t>
            </a:r>
            <a:endParaRPr lang="pt-BR" sz="800" b="0" i="0" dirty="0">
              <a:solidFill>
                <a:schemeClr val="tx1"/>
              </a:solidFill>
            </a:endParaRPr>
          </a:p>
        </p:txBody>
      </p:sp>
      <p:sp>
        <p:nvSpPr>
          <p:cNvPr id="11" name="Title 1"/>
          <p:cNvSpPr>
            <a:spLocks noGrp="1"/>
          </p:cNvSpPr>
          <p:nvPr>
            <p:ph type="title" hasCustomPrompt="1"/>
          </p:nvPr>
        </p:nvSpPr>
        <p:spPr>
          <a:xfrm>
            <a:off x="899592" y="364066"/>
            <a:ext cx="7882458" cy="369824"/>
          </a:xfrm>
          <a:prstGeom prst="rect">
            <a:avLst/>
          </a:prstGeom>
        </p:spPr>
        <p:txBody>
          <a:bodyPr/>
          <a:lstStyle>
            <a:lvl1pPr marL="0" algn="l" defTabSz="914400" rtl="0" eaLnBrk="1" latinLnBrk="0" hangingPunct="1">
              <a:spcBef>
                <a:spcPct val="0"/>
              </a:spcBef>
              <a:buNone/>
              <a:defRPr lang="en-US" sz="2000" b="0" i="0" kern="1200" cap="all" spc="60" dirty="0">
                <a:solidFill>
                  <a:srgbClr val="6E6E6E"/>
                </a:solidFill>
                <a:latin typeface="Arial" pitchFamily="34" charset="0"/>
                <a:ea typeface="+mj-ea"/>
                <a:cs typeface="Arial" pitchFamily="34" charset="0"/>
              </a:defRPr>
            </a:lvl1pPr>
          </a:lstStyle>
          <a:p>
            <a:r>
              <a:rPr lang="en-US" dirty="0" smtClean="0"/>
              <a:t>Click to edit title</a:t>
            </a:r>
            <a:endParaRPr lang="en-US" dirty="0"/>
          </a:p>
        </p:txBody>
      </p:sp>
      <p:pic>
        <p:nvPicPr>
          <p:cNvPr id="18" name="Imagem 17"/>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0"/>
            <a:ext cx="755576" cy="750824"/>
          </a:xfrm>
          <a:prstGeom prst="rect">
            <a:avLst/>
          </a:prstGeom>
        </p:spPr>
      </p:pic>
      <p:sp>
        <p:nvSpPr>
          <p:cNvPr id="13" name="Espaço Reservado para Conteúdo 2"/>
          <p:cNvSpPr>
            <a:spLocks noGrp="1"/>
          </p:cNvSpPr>
          <p:nvPr>
            <p:ph idx="11" hasCustomPrompt="1"/>
          </p:nvPr>
        </p:nvSpPr>
        <p:spPr>
          <a:xfrm>
            <a:off x="366297" y="1412776"/>
            <a:ext cx="3917671" cy="4713389"/>
          </a:xfrm>
          <a:prstGeom prst="rect">
            <a:avLst/>
          </a:prstGeom>
        </p:spPr>
        <p:txBody>
          <a:bodyPr/>
          <a:lstStyle>
            <a:lvl1pPr marL="324000" indent="-324000">
              <a:spcBef>
                <a:spcPts val="800"/>
              </a:spcBef>
              <a:buSzPct val="95000"/>
              <a:buFontTx/>
              <a:buBlip>
                <a:blip r:embed="rId4"/>
              </a:buBlip>
              <a:defRPr sz="1800" b="0" i="0" cap="none" baseline="0">
                <a:solidFill>
                  <a:schemeClr val="bg1"/>
                </a:solidFill>
              </a:defRPr>
            </a:lvl1pPr>
            <a:lvl2pPr marL="612000" indent="-288000">
              <a:spcBef>
                <a:spcPts val="800"/>
              </a:spcBef>
              <a:buSzPct val="80000"/>
              <a:buFontTx/>
              <a:buBlip>
                <a:blip r:embed="rId5"/>
              </a:buBlip>
              <a:defRPr sz="1600" baseline="0">
                <a:solidFill>
                  <a:schemeClr val="bg1"/>
                </a:solidFill>
              </a:defRPr>
            </a:lvl2pPr>
            <a:lvl3pPr marL="900000" indent="-285750">
              <a:spcBef>
                <a:spcPts val="800"/>
              </a:spcBef>
              <a:buSzPct val="80000"/>
              <a:buFontTx/>
              <a:buBlip>
                <a:blip r:embed="rId6"/>
              </a:buBlip>
              <a:defRPr sz="1400" b="0" i="0" cap="none" baseline="0">
                <a:solidFill>
                  <a:srgbClr val="6E6E6E"/>
                </a:solidFill>
              </a:defRPr>
            </a:lvl3pPr>
            <a:lvl4pPr marL="918000" indent="-180000">
              <a:spcBef>
                <a:spcPts val="500"/>
              </a:spcBef>
              <a:spcAft>
                <a:spcPts val="0"/>
              </a:spcAft>
              <a:buSzPct val="94000"/>
              <a:buFont typeface="Arial" panose="020B0604020202020204" pitchFamily="34" charset="0"/>
              <a:buChar char="•"/>
              <a:defRPr lang="de-DE" sz="1400" kern="1200" dirty="0" smtClean="0">
                <a:solidFill>
                  <a:schemeClr val="bg1"/>
                </a:solidFill>
                <a:latin typeface="Arial" pitchFamily="34" charset="0"/>
                <a:ea typeface="+mn-ea"/>
                <a:cs typeface="Arial" pitchFamily="34" charset="0"/>
              </a:defRPr>
            </a:lvl4pPr>
            <a:lvl5pPr marL="918000" indent="-180000">
              <a:spcBef>
                <a:spcPts val="500"/>
              </a:spcBef>
              <a:buSzPct val="94000"/>
              <a:buFont typeface="Arial" panose="020B0604020202020204" pitchFamily="34" charset="0"/>
              <a:buChar char="•"/>
              <a:defRPr lang="pt-BR" sz="1400" kern="1200" dirty="0">
                <a:solidFill>
                  <a:srgbClr val="6E6E6E"/>
                </a:solidFill>
                <a:latin typeface="Arial" pitchFamily="34" charset="0"/>
                <a:ea typeface="+mn-ea"/>
                <a:cs typeface="Arial" pitchFamily="34" charset="0"/>
              </a:defRPr>
            </a:lvl5pPr>
            <a:lvl6pPr marL="918000" indent="-180000">
              <a:spcBef>
                <a:spcPts val="500"/>
              </a:spcBef>
              <a:defRPr sz="1200">
                <a:solidFill>
                  <a:srgbClr val="6E6E6E"/>
                </a:solidFill>
                <a:latin typeface="+mn-lt"/>
              </a:defRPr>
            </a:lvl6pPr>
            <a:lvl7pPr marL="918000" indent="-180000">
              <a:spcBef>
                <a:spcPts val="500"/>
              </a:spcBef>
              <a:defRPr sz="1200">
                <a:solidFill>
                  <a:srgbClr val="6E6E6E"/>
                </a:solidFill>
              </a:defRPr>
            </a:lvl7pPr>
            <a:lvl8pPr marL="1211400" indent="0">
              <a:spcBef>
                <a:spcPts val="500"/>
              </a:spcBef>
              <a:buNone/>
              <a:defRPr sz="1000">
                <a:solidFill>
                  <a:srgbClr val="6E6E6E"/>
                </a:solidFill>
              </a:defRPr>
            </a:lvl8pPr>
          </a:lstStyle>
          <a:p>
            <a:pPr lvl="0"/>
            <a:r>
              <a:rPr lang="de-DE" dirty="0" smtClean="0"/>
              <a:t>First Level</a:t>
            </a:r>
          </a:p>
          <a:p>
            <a:pPr lvl="1"/>
            <a:r>
              <a:rPr lang="de-DE" dirty="0" smtClean="0"/>
              <a:t>Second Level </a:t>
            </a:r>
          </a:p>
          <a:p>
            <a:pPr lvl="2"/>
            <a:r>
              <a:rPr lang="de-DE" dirty="0" smtClean="0"/>
              <a:t>Third Level</a:t>
            </a:r>
          </a:p>
          <a:p>
            <a:pPr lvl="3"/>
            <a:r>
              <a:rPr lang="de-DE" dirty="0" smtClean="0"/>
              <a:t>Fourth Level</a:t>
            </a:r>
          </a:p>
          <a:p>
            <a:pPr lvl="4"/>
            <a:r>
              <a:rPr lang="de-DE" dirty="0" smtClean="0"/>
              <a:t>Fifth Level</a:t>
            </a:r>
          </a:p>
          <a:p>
            <a:pPr lvl="5"/>
            <a:r>
              <a:rPr lang="de-DE" dirty="0" smtClean="0"/>
              <a:t>Six</a:t>
            </a:r>
          </a:p>
          <a:p>
            <a:pPr lvl="6"/>
            <a:r>
              <a:rPr lang="de-DE" dirty="0" smtClean="0"/>
              <a:t>Seven</a:t>
            </a:r>
          </a:p>
          <a:p>
            <a:pPr lvl="7"/>
            <a:r>
              <a:rPr lang="de-DE" dirty="0" smtClean="0"/>
              <a:t>Eight</a:t>
            </a:r>
          </a:p>
        </p:txBody>
      </p:sp>
    </p:spTree>
    <p:extLst>
      <p:ext uri="{BB962C8B-B14F-4D97-AF65-F5344CB8AC3E}">
        <p14:creationId xmlns:p14="http://schemas.microsoft.com/office/powerpoint/2010/main" xmlns="" val="22074284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ulti picture layout">
    <p:spTree>
      <p:nvGrpSpPr>
        <p:cNvPr id="1" name=""/>
        <p:cNvGrpSpPr/>
        <p:nvPr/>
      </p:nvGrpSpPr>
      <p:grpSpPr>
        <a:xfrm>
          <a:off x="0" y="0"/>
          <a:ext cx="0" cy="0"/>
          <a:chOff x="0" y="0"/>
          <a:chExt cx="0" cy="0"/>
        </a:xfrm>
      </p:grpSpPr>
      <p:sp>
        <p:nvSpPr>
          <p:cNvPr id="27" name="Picture Placeholder 6"/>
          <p:cNvSpPr>
            <a:spLocks noGrp="1"/>
          </p:cNvSpPr>
          <p:nvPr>
            <p:ph type="pic" sz="quarter" idx="23"/>
          </p:nvPr>
        </p:nvSpPr>
        <p:spPr>
          <a:xfrm>
            <a:off x="4907657" y="1196752"/>
            <a:ext cx="3890673" cy="1981200"/>
          </a:xfrm>
          <a:prstGeom prst="rect">
            <a:avLst/>
          </a:prstGeom>
        </p:spPr>
        <p:txBody>
          <a:bodyPr/>
          <a:lstStyle>
            <a:lvl1pPr marL="0" indent="0">
              <a:buNone/>
              <a:defRPr sz="1200" b="0">
                <a:solidFill>
                  <a:schemeClr val="bg1"/>
                </a:solidFill>
              </a:defRPr>
            </a:lvl1pPr>
          </a:lstStyle>
          <a:p>
            <a:r>
              <a:rPr lang="en-US" dirty="0" smtClean="0"/>
              <a:t>Click icon to add picture</a:t>
            </a:r>
            <a:endParaRPr lang="en-US" dirty="0"/>
          </a:p>
        </p:txBody>
      </p:sp>
      <p:sp>
        <p:nvSpPr>
          <p:cNvPr id="7" name="Picture Placeholder 6"/>
          <p:cNvSpPr>
            <a:spLocks noGrp="1"/>
          </p:cNvSpPr>
          <p:nvPr>
            <p:ph type="pic" sz="quarter" idx="10"/>
          </p:nvPr>
        </p:nvSpPr>
        <p:spPr>
          <a:xfrm>
            <a:off x="354301" y="1196752"/>
            <a:ext cx="3890673" cy="1981200"/>
          </a:xfrm>
          <a:prstGeom prst="rect">
            <a:avLst/>
          </a:prstGeom>
        </p:spPr>
        <p:txBody>
          <a:bodyPr/>
          <a:lstStyle>
            <a:lvl1pPr marL="0" indent="0">
              <a:buNone/>
              <a:defRPr sz="1200" b="0">
                <a:solidFill>
                  <a:schemeClr val="bg1"/>
                </a:solidFill>
              </a:defRPr>
            </a:lvl1pPr>
          </a:lstStyle>
          <a:p>
            <a:r>
              <a:rPr lang="en-US" dirty="0" smtClean="0"/>
              <a:t>Click icon to add picture</a:t>
            </a:r>
            <a:endParaRPr lang="en-US" dirty="0"/>
          </a:p>
        </p:txBody>
      </p:sp>
      <p:sp>
        <p:nvSpPr>
          <p:cNvPr id="8" name="Picture Placeholder 6"/>
          <p:cNvSpPr>
            <a:spLocks noGrp="1"/>
          </p:cNvSpPr>
          <p:nvPr>
            <p:ph type="pic" sz="quarter" idx="11"/>
          </p:nvPr>
        </p:nvSpPr>
        <p:spPr>
          <a:xfrm>
            <a:off x="354301" y="3711352"/>
            <a:ext cx="3890673" cy="1981200"/>
          </a:xfrm>
          <a:prstGeom prst="rect">
            <a:avLst/>
          </a:prstGeom>
        </p:spPr>
        <p:txBody>
          <a:bodyPr/>
          <a:lstStyle>
            <a:lvl1pPr marL="0" indent="0">
              <a:buNone/>
              <a:defRPr sz="1200" b="0">
                <a:solidFill>
                  <a:schemeClr val="bg1"/>
                </a:solidFill>
              </a:defRPr>
            </a:lvl1pPr>
          </a:lstStyle>
          <a:p>
            <a:r>
              <a:rPr lang="en-US" dirty="0" smtClean="0"/>
              <a:t>Click icon to add picture</a:t>
            </a:r>
            <a:endParaRPr lang="en-US" dirty="0"/>
          </a:p>
        </p:txBody>
      </p:sp>
      <p:sp>
        <p:nvSpPr>
          <p:cNvPr id="14" name="Text Placeholder 13"/>
          <p:cNvSpPr>
            <a:spLocks noGrp="1"/>
          </p:cNvSpPr>
          <p:nvPr>
            <p:ph type="body" sz="quarter" idx="16"/>
          </p:nvPr>
        </p:nvSpPr>
        <p:spPr>
          <a:xfrm>
            <a:off x="354301" y="3254152"/>
            <a:ext cx="3890673" cy="381000"/>
          </a:xfrm>
          <a:prstGeom prst="rect">
            <a:avLst/>
          </a:prstGeom>
        </p:spPr>
        <p:txBody>
          <a:bodyPr/>
          <a:lstStyle>
            <a:lvl1pPr marL="0" indent="0">
              <a:buNone/>
              <a:defRPr sz="1000" b="0">
                <a:solidFill>
                  <a:schemeClr val="bg1"/>
                </a:solidFill>
              </a:defRPr>
            </a:lvl1pPr>
            <a:lvl2pPr>
              <a:defRPr sz="825"/>
            </a:lvl2pPr>
            <a:lvl3pPr>
              <a:defRPr sz="825"/>
            </a:lvl3pPr>
            <a:lvl4pPr>
              <a:defRPr sz="825"/>
            </a:lvl4pPr>
            <a:lvl5pPr>
              <a:defRPr sz="825"/>
            </a:lvl5pPr>
          </a:lstStyle>
          <a:p>
            <a:pPr lvl="0"/>
            <a:r>
              <a:rPr lang="en-US" dirty="0" smtClean="0"/>
              <a:t>Click to edit Master text styles</a:t>
            </a:r>
          </a:p>
        </p:txBody>
      </p:sp>
      <p:sp>
        <p:nvSpPr>
          <p:cNvPr id="17" name="Text Placeholder 13"/>
          <p:cNvSpPr>
            <a:spLocks noGrp="1"/>
          </p:cNvSpPr>
          <p:nvPr>
            <p:ph type="body" sz="quarter" idx="19"/>
          </p:nvPr>
        </p:nvSpPr>
        <p:spPr>
          <a:xfrm>
            <a:off x="354301" y="5756052"/>
            <a:ext cx="3890673" cy="381000"/>
          </a:xfrm>
          <a:prstGeom prst="rect">
            <a:avLst/>
          </a:prstGeom>
        </p:spPr>
        <p:txBody>
          <a:bodyPr/>
          <a:lstStyle>
            <a:lvl1pPr marL="0" indent="0">
              <a:buNone/>
              <a:defRPr sz="1000" b="0">
                <a:solidFill>
                  <a:schemeClr val="bg1"/>
                </a:solidFill>
              </a:defRPr>
            </a:lvl1pPr>
            <a:lvl2pPr>
              <a:defRPr sz="825"/>
            </a:lvl2pPr>
            <a:lvl3pPr>
              <a:defRPr sz="825"/>
            </a:lvl3pPr>
            <a:lvl4pPr>
              <a:defRPr sz="825"/>
            </a:lvl4pPr>
            <a:lvl5pPr>
              <a:defRPr sz="825"/>
            </a:lvl5pPr>
          </a:lstStyle>
          <a:p>
            <a:pPr lvl="0"/>
            <a:r>
              <a:rPr lang="en-US" smtClean="0"/>
              <a:t>Click to edit Master text styles</a:t>
            </a:r>
          </a:p>
        </p:txBody>
      </p:sp>
      <p:sp>
        <p:nvSpPr>
          <p:cNvPr id="28" name="Picture Placeholder 6"/>
          <p:cNvSpPr>
            <a:spLocks noGrp="1"/>
          </p:cNvSpPr>
          <p:nvPr>
            <p:ph type="pic" sz="quarter" idx="24"/>
          </p:nvPr>
        </p:nvSpPr>
        <p:spPr>
          <a:xfrm>
            <a:off x="4907657" y="3711352"/>
            <a:ext cx="3890673" cy="1981200"/>
          </a:xfrm>
          <a:prstGeom prst="rect">
            <a:avLst/>
          </a:prstGeom>
        </p:spPr>
        <p:txBody>
          <a:bodyPr/>
          <a:lstStyle>
            <a:lvl1pPr marL="0" indent="0">
              <a:buNone/>
              <a:defRPr sz="1200" b="0">
                <a:solidFill>
                  <a:schemeClr val="bg1"/>
                </a:solidFill>
              </a:defRPr>
            </a:lvl1pPr>
          </a:lstStyle>
          <a:p>
            <a:r>
              <a:rPr lang="en-US" dirty="0" smtClean="0"/>
              <a:t>Click icon to add picture</a:t>
            </a:r>
            <a:endParaRPr lang="en-US" dirty="0"/>
          </a:p>
        </p:txBody>
      </p:sp>
      <p:sp>
        <p:nvSpPr>
          <p:cNvPr id="29" name="Text Placeholder 13"/>
          <p:cNvSpPr>
            <a:spLocks noGrp="1"/>
          </p:cNvSpPr>
          <p:nvPr>
            <p:ph type="body" sz="quarter" idx="25"/>
          </p:nvPr>
        </p:nvSpPr>
        <p:spPr>
          <a:xfrm>
            <a:off x="4907657" y="3254152"/>
            <a:ext cx="3890673" cy="381000"/>
          </a:xfrm>
          <a:prstGeom prst="rect">
            <a:avLst/>
          </a:prstGeom>
        </p:spPr>
        <p:txBody>
          <a:bodyPr/>
          <a:lstStyle>
            <a:lvl1pPr marL="0" indent="0">
              <a:buNone/>
              <a:defRPr sz="1000" b="0">
                <a:solidFill>
                  <a:schemeClr val="bg1"/>
                </a:solidFill>
              </a:defRPr>
            </a:lvl1pPr>
            <a:lvl2pPr>
              <a:defRPr sz="825"/>
            </a:lvl2pPr>
            <a:lvl3pPr>
              <a:defRPr sz="825"/>
            </a:lvl3pPr>
            <a:lvl4pPr>
              <a:defRPr sz="825"/>
            </a:lvl4pPr>
            <a:lvl5pPr>
              <a:defRPr sz="825"/>
            </a:lvl5pPr>
          </a:lstStyle>
          <a:p>
            <a:pPr lvl="0"/>
            <a:r>
              <a:rPr lang="en-US" dirty="0" smtClean="0"/>
              <a:t>Click to edit Master text styles</a:t>
            </a:r>
          </a:p>
        </p:txBody>
      </p:sp>
      <p:sp>
        <p:nvSpPr>
          <p:cNvPr id="30" name="Text Placeholder 13"/>
          <p:cNvSpPr>
            <a:spLocks noGrp="1"/>
          </p:cNvSpPr>
          <p:nvPr>
            <p:ph type="body" sz="quarter" idx="26"/>
          </p:nvPr>
        </p:nvSpPr>
        <p:spPr>
          <a:xfrm>
            <a:off x="4907657" y="5756052"/>
            <a:ext cx="3890673" cy="381000"/>
          </a:xfrm>
          <a:prstGeom prst="rect">
            <a:avLst/>
          </a:prstGeom>
        </p:spPr>
        <p:txBody>
          <a:bodyPr/>
          <a:lstStyle>
            <a:lvl1pPr marL="0" indent="0">
              <a:buNone/>
              <a:defRPr sz="1000" b="0">
                <a:solidFill>
                  <a:schemeClr val="bg1"/>
                </a:solidFill>
              </a:defRPr>
            </a:lvl1pPr>
            <a:lvl2pPr>
              <a:defRPr sz="825"/>
            </a:lvl2pPr>
            <a:lvl3pPr>
              <a:defRPr sz="825"/>
            </a:lvl3pPr>
            <a:lvl4pPr>
              <a:defRPr sz="825"/>
            </a:lvl4pPr>
            <a:lvl5pPr>
              <a:defRPr sz="825"/>
            </a:lvl5pPr>
          </a:lstStyle>
          <a:p>
            <a:pPr lvl="0"/>
            <a:r>
              <a:rPr lang="en-US" smtClean="0"/>
              <a:t>Click to edit Master text styles</a:t>
            </a:r>
          </a:p>
        </p:txBody>
      </p:sp>
      <p:pic>
        <p:nvPicPr>
          <p:cNvPr id="15" name="Imagem 14"/>
          <p:cNvPicPr>
            <a:picLocks noChangeAspect="1"/>
          </p:cNvPicPr>
          <p:nvPr userDrawn="1"/>
        </p:nvPicPr>
        <p:blipFill>
          <a:blip r:embed="rId2" cstate="print">
            <a:extLst>
              <a:ext uri="{28A0092B-C50C-407E-A947-70E740481C1C}">
                <a14:useLocalDpi xmlns:a14="http://schemas.microsoft.com/office/drawing/2010/main" xmlns="" val="0"/>
              </a:ext>
            </a:extLst>
          </a:blip>
          <a:stretch>
            <a:fillRect/>
          </a:stretch>
        </p:blipFill>
        <p:spPr>
          <a:xfrm>
            <a:off x="4572000" y="6517083"/>
            <a:ext cx="4572000" cy="342900"/>
          </a:xfrm>
          <a:prstGeom prst="rect">
            <a:avLst/>
          </a:prstGeom>
        </p:spPr>
      </p:pic>
      <p:sp>
        <p:nvSpPr>
          <p:cNvPr id="18" name="Foliennummernplatzhalter 15"/>
          <p:cNvSpPr txBox="1">
            <a:spLocks/>
          </p:cNvSpPr>
          <p:nvPr userDrawn="1"/>
        </p:nvSpPr>
        <p:spPr>
          <a:xfrm>
            <a:off x="7596336" y="6517083"/>
            <a:ext cx="1185714" cy="340917"/>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z="900" smtClean="0">
                <a:solidFill>
                  <a:schemeClr val="tx1"/>
                </a:solidFill>
              </a:rPr>
              <a:pPr/>
              <a:t>‹nº›</a:t>
            </a:fld>
            <a:endParaRPr lang="de-DE" sz="900" dirty="0">
              <a:solidFill>
                <a:schemeClr val="tx1"/>
              </a:solidFill>
            </a:endParaRPr>
          </a:p>
        </p:txBody>
      </p:sp>
      <p:sp>
        <p:nvSpPr>
          <p:cNvPr id="19" name="Subtítulo 2"/>
          <p:cNvSpPr txBox="1">
            <a:spLocks/>
          </p:cNvSpPr>
          <p:nvPr userDrawn="1"/>
        </p:nvSpPr>
        <p:spPr>
          <a:xfrm>
            <a:off x="4897438" y="6517083"/>
            <a:ext cx="1584176" cy="340917"/>
          </a:xfrm>
          <a:prstGeom prst="rect">
            <a:avLst/>
          </a:prstGeom>
        </p:spPr>
        <p:txBody>
          <a:bodyPr lIns="0" tIns="0" rIns="0" bIns="0" anchor="ctr">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sz="800" b="0" i="0" dirty="0" err="1" smtClean="0">
                <a:solidFill>
                  <a:schemeClr val="tx1"/>
                </a:solidFill>
              </a:rPr>
              <a:t>www.rocky-dem.com</a:t>
            </a:r>
            <a:endParaRPr lang="pt-BR" sz="800" b="0" i="0" dirty="0">
              <a:solidFill>
                <a:schemeClr val="tx1"/>
              </a:solidFill>
            </a:endParaRPr>
          </a:p>
        </p:txBody>
      </p:sp>
      <p:sp>
        <p:nvSpPr>
          <p:cNvPr id="21" name="Title 1"/>
          <p:cNvSpPr>
            <a:spLocks noGrp="1"/>
          </p:cNvSpPr>
          <p:nvPr>
            <p:ph type="title" hasCustomPrompt="1"/>
          </p:nvPr>
        </p:nvSpPr>
        <p:spPr>
          <a:xfrm>
            <a:off x="899592" y="364066"/>
            <a:ext cx="7882458" cy="369824"/>
          </a:xfrm>
          <a:prstGeom prst="rect">
            <a:avLst/>
          </a:prstGeom>
        </p:spPr>
        <p:txBody>
          <a:bodyPr/>
          <a:lstStyle>
            <a:lvl1pPr marL="0" algn="l" defTabSz="914400" rtl="0" eaLnBrk="1" latinLnBrk="0" hangingPunct="1">
              <a:spcBef>
                <a:spcPct val="0"/>
              </a:spcBef>
              <a:buNone/>
              <a:defRPr lang="en-US" sz="2000" b="0" i="0" kern="1200" cap="all" spc="60" dirty="0">
                <a:solidFill>
                  <a:srgbClr val="6E6E6E"/>
                </a:solidFill>
                <a:latin typeface="Arial" pitchFamily="34" charset="0"/>
                <a:ea typeface="+mj-ea"/>
                <a:cs typeface="Arial" pitchFamily="34" charset="0"/>
              </a:defRPr>
            </a:lvl1pPr>
          </a:lstStyle>
          <a:p>
            <a:r>
              <a:rPr lang="en-US" dirty="0" smtClean="0"/>
              <a:t>Click to edit title</a:t>
            </a:r>
            <a:endParaRPr lang="en-US" dirty="0"/>
          </a:p>
        </p:txBody>
      </p:sp>
      <p:pic>
        <p:nvPicPr>
          <p:cNvPr id="22" name="Imagem 21"/>
          <p:cNvPicPr>
            <a:picLocks noChangeAspect="1"/>
          </p:cNvPicPr>
          <p:nvPr userDrawn="1"/>
        </p:nvPicPr>
        <p:blipFill>
          <a:blip r:embed="rId3" cstate="print">
            <a:extLst>
              <a:ext uri="{28A0092B-C50C-407E-A947-70E740481C1C}">
                <a14:useLocalDpi xmlns:a14="http://schemas.microsoft.com/office/drawing/2010/main" xmlns="" val="0"/>
              </a:ext>
            </a:extLst>
          </a:blip>
          <a:stretch>
            <a:fillRect/>
          </a:stretch>
        </p:blipFill>
        <p:spPr>
          <a:xfrm>
            <a:off x="0" y="0"/>
            <a:ext cx="755576" cy="750824"/>
          </a:xfrm>
          <a:prstGeom prst="rect">
            <a:avLst/>
          </a:prstGeom>
        </p:spPr>
      </p:pic>
    </p:spTree>
    <p:extLst>
      <p:ext uri="{BB962C8B-B14F-4D97-AF65-F5344CB8AC3E}">
        <p14:creationId xmlns:p14="http://schemas.microsoft.com/office/powerpoint/2010/main" xmlns="" val="4280616054"/>
      </p:ext>
    </p:extLst>
  </p:cSld>
  <p:clrMapOvr>
    <a:masterClrMapping/>
  </p:clrMapOvr>
  <mc:AlternateContent xmlns:mc="http://schemas.openxmlformats.org/markup-compatibility/2006">
    <mc:Choice xmlns:p14="http://schemas.microsoft.com/office/powerpoint/2010/main" xmlns="" Requires="p14">
      <p:transition spd="slow" p14:dur="2000"/>
    </mc:Choice>
    <mc:Fallback>
      <p:transition spd="slow"/>
    </mc:Fallback>
  </mc:AlternateContent>
  <p:timing>
    <p:tnLst>
      <p:par>
        <p:cTn id="1" dur="indefinite" restart="never" nodeType="tmRoot"/>
      </p:par>
    </p:tnLst>
  </p:timing>
  <p:extLst mod="1">
    <p:ext uri="{DCECCB84-F9BA-43D5-87BE-67443E8EF086}">
      <p15:sldGuideLst xmlns:p15="http://schemas.microsoft.com/office/powerpoint/2012/main" xmlns="">
        <p15:guide id="1" pos="2560">
          <p15:clr>
            <a:srgbClr val="FBAE40"/>
          </p15:clr>
        </p15:guide>
        <p15:guide id="2" pos="5120">
          <p15:clr>
            <a:srgbClr val="FBAE40"/>
          </p15:clr>
        </p15:guide>
        <p15:guide id="3" pos="7296">
          <p15:clr>
            <a:srgbClr val="FBAE40"/>
          </p15:clr>
        </p15:guide>
        <p15:guide id="4" pos="384">
          <p15:clr>
            <a:srgbClr val="FBAE40"/>
          </p15:clr>
        </p15:guide>
        <p15:guide id="5" orient="horz" pos="576">
          <p15:clr>
            <a:srgbClr val="FBAE40"/>
          </p15:clr>
        </p15:guide>
        <p15:guide id="6" orient="horz" pos="720">
          <p15:clr>
            <a:srgbClr val="FBAE40"/>
          </p15:clr>
        </p15:guide>
        <p15:guide id="7" orient="horz" pos="1968">
          <p15:clr>
            <a:srgbClr val="FBAE40"/>
          </p15:clr>
        </p15:guide>
        <p15:guide id="8" orient="horz" pos="3840">
          <p15:clr>
            <a:srgbClr val="FBAE40"/>
          </p15:clr>
        </p15:guide>
        <p15:guide id="9" pos="2816">
          <p15:clr>
            <a:srgbClr val="FBAE40"/>
          </p15:clr>
        </p15:guide>
        <p15:guide id="10" pos="4928">
          <p15:clr>
            <a:srgbClr val="FBAE40"/>
          </p15:clr>
        </p15:guide>
        <p15:guide id="11" orient="horz" pos="2304">
          <p15:clr>
            <a:srgbClr val="FBAE40"/>
          </p15:clr>
        </p15:guide>
        <p15:guide id="12" orient="horz" pos="3552">
          <p15:clr>
            <a:srgbClr val="FBAE40"/>
          </p15:clr>
        </p15:guide>
        <p15:guide id="13" orient="horz" pos="22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9" name="Título 1"/>
          <p:cNvSpPr>
            <a:spLocks noGrp="1"/>
          </p:cNvSpPr>
          <p:nvPr>
            <p:ph type="ctrTitle" hasCustomPrompt="1"/>
          </p:nvPr>
        </p:nvSpPr>
        <p:spPr>
          <a:xfrm>
            <a:off x="4969488" y="4581128"/>
            <a:ext cx="3805619" cy="648072"/>
          </a:xfrm>
          <a:prstGeom prst="rect">
            <a:avLst/>
          </a:prstGeom>
        </p:spPr>
        <p:txBody>
          <a:bodyPr lIns="0" tIns="0" rIns="0" bIns="0">
            <a:normAutofit/>
          </a:bodyPr>
          <a:lstStyle>
            <a:lvl1pPr>
              <a:defRPr sz="2000" b="0" i="0" cap="all" baseline="0">
                <a:solidFill>
                  <a:schemeClr val="bg1"/>
                </a:solidFill>
                <a:latin typeface="Whitney Light" pitchFamily="50" charset="0"/>
                <a:cs typeface="Arial" pitchFamily="34" charset="0"/>
              </a:defRPr>
            </a:lvl1pPr>
          </a:lstStyle>
          <a:p>
            <a:r>
              <a:rPr lang="pt-BR" dirty="0" smtClean="0"/>
              <a:t>Corporate </a:t>
            </a:r>
            <a:br>
              <a:rPr lang="pt-BR" dirty="0" smtClean="0"/>
            </a:br>
            <a:r>
              <a:rPr lang="pt-BR" dirty="0" err="1" smtClean="0"/>
              <a:t>Presentation</a:t>
            </a:r>
            <a:endParaRPr lang="pt-BR" dirty="0"/>
          </a:p>
        </p:txBody>
      </p:sp>
      <p:sp>
        <p:nvSpPr>
          <p:cNvPr id="11" name="Subtítulo 2"/>
          <p:cNvSpPr>
            <a:spLocks noGrp="1"/>
          </p:cNvSpPr>
          <p:nvPr>
            <p:ph type="subTitle" idx="1" hasCustomPrompt="1"/>
          </p:nvPr>
        </p:nvSpPr>
        <p:spPr>
          <a:xfrm>
            <a:off x="4969488" y="5271350"/>
            <a:ext cx="3805619" cy="504056"/>
          </a:xfrm>
          <a:prstGeom prst="rect">
            <a:avLst/>
          </a:prstGeom>
        </p:spPr>
        <p:txBody>
          <a:bodyPr lIns="0" tIns="0" rIns="0" bIns="0">
            <a:normAutofit/>
          </a:bodyPr>
          <a:lstStyle>
            <a:lvl1pPr marL="0" indent="0" algn="l">
              <a:buNone/>
              <a:defRPr sz="1200" b="0" i="0" kern="1300">
                <a:solidFill>
                  <a:schemeClr val="bg1"/>
                </a:solidFill>
                <a:latin typeface="Whitney Light" pitchFamily="50"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smtClean="0"/>
              <a:t>Nome </a:t>
            </a:r>
            <a:r>
              <a:rPr lang="pt-BR" dirty="0" err="1" smtClean="0"/>
              <a:t>Presentador</a:t>
            </a:r>
            <a:endParaRPr lang="pt-BR" dirty="0" smtClean="0"/>
          </a:p>
          <a:p>
            <a:r>
              <a:rPr lang="de-DE" dirty="0" smtClean="0"/>
              <a:t>E</a:t>
            </a:r>
            <a:r>
              <a:rPr lang="pt-BR" dirty="0" smtClean="0"/>
              <a:t>-</a:t>
            </a:r>
            <a:r>
              <a:rPr lang="pt-BR" dirty="0" err="1" smtClean="0"/>
              <a:t>mail@esss.com.br</a:t>
            </a:r>
            <a:endParaRPr lang="pt-BR" dirty="0"/>
          </a:p>
        </p:txBody>
      </p:sp>
      <p:sp>
        <p:nvSpPr>
          <p:cNvPr id="12" name="Subtítulo 2"/>
          <p:cNvSpPr txBox="1">
            <a:spLocks/>
          </p:cNvSpPr>
          <p:nvPr userDrawn="1"/>
        </p:nvSpPr>
        <p:spPr>
          <a:xfrm>
            <a:off x="4969488" y="6510581"/>
            <a:ext cx="1584176" cy="288032"/>
          </a:xfrm>
          <a:prstGeom prst="rect">
            <a:avLst/>
          </a:prstGeom>
        </p:spPr>
        <p:txBody>
          <a:bodyPr lIns="0" tIns="0" rIns="0" bIns="0">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b="0" dirty="0" err="1" smtClean="0">
                <a:solidFill>
                  <a:prstClr val="white"/>
                </a:solidFill>
                <a:latin typeface="Whitney Light" pitchFamily="50" charset="0"/>
              </a:rPr>
              <a:t>www.rocky-dem.com</a:t>
            </a:r>
            <a:endParaRPr lang="pt-BR" b="0" dirty="0">
              <a:solidFill>
                <a:prstClr val="white"/>
              </a:solidFill>
              <a:latin typeface="Whitney Light" pitchFamily="50" charset="0"/>
            </a:endParaRPr>
          </a:p>
        </p:txBody>
      </p:sp>
    </p:spTree>
    <p:extLst>
      <p:ext uri="{BB962C8B-B14F-4D97-AF65-F5344CB8AC3E}">
        <p14:creationId xmlns:p14="http://schemas.microsoft.com/office/powerpoint/2010/main" xmlns="" val="34979215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361628" y="3789040"/>
            <a:ext cx="3850332" cy="2835598"/>
          </a:xfrm>
          <a:prstGeom prst="rect">
            <a:avLst/>
          </a:prstGeom>
        </p:spPr>
        <p:txBody>
          <a:bodyPr vert="horz"/>
          <a:lstStyle>
            <a:lvl1pPr>
              <a:defRPr>
                <a:latin typeface="Whitney Book" pitchFamily="50" charset="0"/>
              </a:defRPr>
            </a:lvl1pPr>
          </a:lstStyle>
          <a:p>
            <a:r>
              <a:rPr lang="pt-BR" dirty="0" smtClean="0"/>
              <a:t>Clique no ícone para adicionar uma imagem</a:t>
            </a:r>
            <a:endParaRPr lang="de-DE" dirty="0"/>
          </a:p>
        </p:txBody>
      </p:sp>
      <p:sp>
        <p:nvSpPr>
          <p:cNvPr id="13" name="Título 1"/>
          <p:cNvSpPr>
            <a:spLocks noGrp="1"/>
          </p:cNvSpPr>
          <p:nvPr>
            <p:ph type="ctrTitle" hasCustomPrompt="1"/>
          </p:nvPr>
        </p:nvSpPr>
        <p:spPr>
          <a:xfrm>
            <a:off x="4969488" y="4581128"/>
            <a:ext cx="3805619" cy="648072"/>
          </a:xfrm>
          <a:prstGeom prst="rect">
            <a:avLst/>
          </a:prstGeom>
        </p:spPr>
        <p:txBody>
          <a:bodyPr lIns="0" tIns="0" rIns="0" bIns="0">
            <a:normAutofit/>
          </a:bodyPr>
          <a:lstStyle>
            <a:lvl1pPr>
              <a:defRPr sz="2000" b="0" i="0" cap="all" baseline="0">
                <a:solidFill>
                  <a:schemeClr val="bg1"/>
                </a:solidFill>
                <a:latin typeface="Whitney Light" pitchFamily="50" charset="0"/>
                <a:cs typeface="Arial" pitchFamily="34" charset="0"/>
              </a:defRPr>
            </a:lvl1pPr>
          </a:lstStyle>
          <a:p>
            <a:r>
              <a:rPr lang="pt-BR" dirty="0" smtClean="0"/>
              <a:t>Corporate </a:t>
            </a:r>
            <a:br>
              <a:rPr lang="pt-BR" dirty="0" smtClean="0"/>
            </a:br>
            <a:r>
              <a:rPr lang="pt-BR" dirty="0" err="1" smtClean="0"/>
              <a:t>Presentation</a:t>
            </a:r>
            <a:endParaRPr lang="pt-BR" dirty="0"/>
          </a:p>
        </p:txBody>
      </p:sp>
      <p:sp>
        <p:nvSpPr>
          <p:cNvPr id="14" name="Subtítulo 2"/>
          <p:cNvSpPr>
            <a:spLocks noGrp="1"/>
          </p:cNvSpPr>
          <p:nvPr>
            <p:ph type="subTitle" idx="1" hasCustomPrompt="1"/>
          </p:nvPr>
        </p:nvSpPr>
        <p:spPr>
          <a:xfrm>
            <a:off x="4969488" y="5271350"/>
            <a:ext cx="3805619" cy="504056"/>
          </a:xfrm>
          <a:prstGeom prst="rect">
            <a:avLst/>
          </a:prstGeom>
        </p:spPr>
        <p:txBody>
          <a:bodyPr lIns="0" tIns="0" rIns="0" bIns="0">
            <a:normAutofit/>
          </a:bodyPr>
          <a:lstStyle>
            <a:lvl1pPr marL="0" indent="0" algn="l">
              <a:buNone/>
              <a:defRPr sz="1200" b="0" i="0" kern="1300">
                <a:solidFill>
                  <a:schemeClr val="bg1"/>
                </a:solidFill>
                <a:latin typeface="Whitney Light" pitchFamily="50"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smtClean="0"/>
              <a:t>Nome </a:t>
            </a:r>
            <a:r>
              <a:rPr lang="pt-BR" dirty="0" err="1" smtClean="0"/>
              <a:t>Presentador</a:t>
            </a:r>
            <a:endParaRPr lang="pt-BR" dirty="0" smtClean="0"/>
          </a:p>
          <a:p>
            <a:r>
              <a:rPr lang="de-DE" dirty="0" smtClean="0"/>
              <a:t>E</a:t>
            </a:r>
            <a:r>
              <a:rPr lang="pt-BR" dirty="0" smtClean="0"/>
              <a:t>-</a:t>
            </a:r>
            <a:r>
              <a:rPr lang="pt-BR" dirty="0" err="1" smtClean="0"/>
              <a:t>mail@esss.com.br</a:t>
            </a:r>
            <a:endParaRPr lang="pt-BR" dirty="0"/>
          </a:p>
        </p:txBody>
      </p:sp>
      <p:sp>
        <p:nvSpPr>
          <p:cNvPr id="15" name="Subtítulo 2"/>
          <p:cNvSpPr txBox="1">
            <a:spLocks/>
          </p:cNvSpPr>
          <p:nvPr userDrawn="1"/>
        </p:nvSpPr>
        <p:spPr>
          <a:xfrm>
            <a:off x="4969488" y="6510581"/>
            <a:ext cx="1584176" cy="288032"/>
          </a:xfrm>
          <a:prstGeom prst="rect">
            <a:avLst/>
          </a:prstGeom>
        </p:spPr>
        <p:txBody>
          <a:bodyPr lIns="0" tIns="0" rIns="0" bIns="0">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b="0" dirty="0" err="1" smtClean="0">
                <a:solidFill>
                  <a:prstClr val="white"/>
                </a:solidFill>
                <a:latin typeface="Whitney Light" pitchFamily="50" charset="0"/>
              </a:rPr>
              <a:t>www.rocky-dem.com</a:t>
            </a:r>
            <a:endParaRPr lang="pt-BR" b="0" dirty="0">
              <a:solidFill>
                <a:prstClr val="white"/>
              </a:solidFill>
              <a:latin typeface="Whitney Light" pitchFamily="50" charset="0"/>
            </a:endParaRPr>
          </a:p>
        </p:txBody>
      </p:sp>
    </p:spTree>
    <p:extLst>
      <p:ext uri="{BB962C8B-B14F-4D97-AF65-F5344CB8AC3E}">
        <p14:creationId xmlns:p14="http://schemas.microsoft.com/office/powerpoint/2010/main" xmlns="" val="17792320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 1">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691680" y="1087200"/>
            <a:ext cx="6120680" cy="288032"/>
          </a:xfrm>
          <a:prstGeom prst="rect">
            <a:avLst/>
          </a:prstGeom>
        </p:spPr>
        <p:txBody>
          <a:bodyPr lIns="0" tIns="0" rIns="0" bIns="0" anchor="t" anchorCtr="0"/>
          <a:lstStyle>
            <a:lvl1pPr>
              <a:defRPr sz="1600" b="0" i="0">
                <a:solidFill>
                  <a:srgbClr val="6E6E6E"/>
                </a:solidFill>
                <a:latin typeface="Whitney Light" pitchFamily="50" charset="0"/>
              </a:defRPr>
            </a:lvl1pPr>
          </a:lstStyle>
          <a:p>
            <a:r>
              <a:rPr lang="pt-BR" dirty="0" smtClean="0"/>
              <a:t>Clique para editar o estilo do título mestre</a:t>
            </a:r>
            <a:endParaRPr lang="pt-BR" dirty="0"/>
          </a:p>
        </p:txBody>
      </p:sp>
      <p:sp>
        <p:nvSpPr>
          <p:cNvPr id="3" name="Espaço Reservado para Conteúdo 2"/>
          <p:cNvSpPr>
            <a:spLocks noGrp="1"/>
          </p:cNvSpPr>
          <p:nvPr>
            <p:ph idx="1"/>
          </p:nvPr>
        </p:nvSpPr>
        <p:spPr>
          <a:xfrm>
            <a:off x="360362" y="1772816"/>
            <a:ext cx="8421687" cy="4353349"/>
          </a:xfrm>
          <a:prstGeom prst="rect">
            <a:avLst/>
          </a:prstGeom>
        </p:spPr>
        <p:txBody>
          <a:bodyPr/>
          <a:lstStyle>
            <a:lvl1pPr>
              <a:defRPr b="0" i="0">
                <a:solidFill>
                  <a:srgbClr val="6E6E6E"/>
                </a:solidFill>
                <a:latin typeface="Whitney Book" pitchFamily="50" charset="0"/>
              </a:defRPr>
            </a:lvl1pPr>
            <a:lvl2pPr>
              <a:defRPr>
                <a:solidFill>
                  <a:schemeClr val="tx1"/>
                </a:solidFill>
                <a:latin typeface="Whitney Book" pitchFamily="50" charset="0"/>
              </a:defRPr>
            </a:lvl2pPr>
            <a:lvl3pPr>
              <a:defRPr b="0" i="0">
                <a:solidFill>
                  <a:srgbClr val="6E6E6E"/>
                </a:solidFill>
                <a:latin typeface="Whitney Book" pitchFamily="50" charset="0"/>
              </a:defRPr>
            </a:lvl3pPr>
            <a:lvl4pPr marL="36000" indent="-324000">
              <a:spcBef>
                <a:spcPts val="288"/>
              </a:spcBef>
              <a:spcAft>
                <a:spcPts val="0"/>
              </a:spcAft>
              <a:buSzPct val="94000"/>
              <a:buFontTx/>
              <a:buBlip>
                <a:blip r:embed="rId3"/>
              </a:buBlip>
              <a:defRPr>
                <a:latin typeface="Whitney Book" pitchFamily="50" charset="0"/>
              </a:defRPr>
            </a:lvl4pPr>
            <a:lvl5pPr marL="388800" indent="-280800">
              <a:buSzPct val="94000"/>
              <a:buFontTx/>
              <a:buBlip>
                <a:blip r:embed="rId3"/>
              </a:buBlip>
              <a:defRPr>
                <a:latin typeface="Whitney Book" pitchFamily="50" charset="0"/>
              </a:defRPr>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11" name="Subtítulo 2"/>
          <p:cNvSpPr txBox="1">
            <a:spLocks/>
          </p:cNvSpPr>
          <p:nvPr userDrawn="1"/>
        </p:nvSpPr>
        <p:spPr>
          <a:xfrm>
            <a:off x="4969488" y="6510581"/>
            <a:ext cx="1584176" cy="288032"/>
          </a:xfrm>
          <a:prstGeom prst="rect">
            <a:avLst/>
          </a:prstGeom>
        </p:spPr>
        <p:txBody>
          <a:bodyPr lIns="0" tIns="0" rIns="0" bIns="0">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b="0" dirty="0" err="1" smtClean="0">
                <a:solidFill>
                  <a:prstClr val="white"/>
                </a:solidFill>
                <a:latin typeface="Whitney Light" pitchFamily="50" charset="0"/>
              </a:rPr>
              <a:t>www.rocky-dem.com</a:t>
            </a:r>
            <a:endParaRPr lang="pt-BR" b="0" dirty="0">
              <a:solidFill>
                <a:prstClr val="white"/>
              </a:solidFill>
              <a:latin typeface="Whitney Light" pitchFamily="50" charset="0"/>
            </a:endParaRPr>
          </a:p>
        </p:txBody>
      </p:sp>
      <p:sp>
        <p:nvSpPr>
          <p:cNvPr id="12" name="Foliennummernplatzhalter 15"/>
          <p:cNvSpPr txBox="1">
            <a:spLocks/>
          </p:cNvSpPr>
          <p:nvPr userDrawn="1"/>
        </p:nvSpPr>
        <p:spPr>
          <a:xfrm>
            <a:off x="7596336" y="6376243"/>
            <a:ext cx="1185714" cy="365125"/>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mtClean="0">
                <a:solidFill>
                  <a:prstClr val="white"/>
                </a:solidFill>
                <a:latin typeface="Whitney Book" pitchFamily="50" charset="0"/>
              </a:rPr>
              <a:pPr/>
              <a:t>‹nº›</a:t>
            </a:fld>
            <a:endParaRPr lang="de-DE" dirty="0">
              <a:solidFill>
                <a:prstClr val="white"/>
              </a:solidFill>
              <a:latin typeface="Whitney Book" pitchFamily="50" charset="0"/>
            </a:endParaRPr>
          </a:p>
        </p:txBody>
      </p:sp>
    </p:spTree>
    <p:extLst>
      <p:ext uri="{BB962C8B-B14F-4D97-AF65-F5344CB8AC3E}">
        <p14:creationId xmlns:p14="http://schemas.microsoft.com/office/powerpoint/2010/main" xmlns="" val="215304054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ontent 1">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9" name="Espaço Reservado para Conteúdo 2"/>
          <p:cNvSpPr>
            <a:spLocks noGrp="1"/>
          </p:cNvSpPr>
          <p:nvPr>
            <p:ph idx="1"/>
          </p:nvPr>
        </p:nvSpPr>
        <p:spPr>
          <a:xfrm>
            <a:off x="360362" y="1772816"/>
            <a:ext cx="4067621" cy="4353349"/>
          </a:xfrm>
          <a:prstGeom prst="rect">
            <a:avLst/>
          </a:prstGeom>
        </p:spPr>
        <p:txBody>
          <a:bodyPr/>
          <a:lstStyle>
            <a:lvl1pPr>
              <a:defRPr b="0" i="0">
                <a:solidFill>
                  <a:srgbClr val="6E6E6E"/>
                </a:solidFill>
                <a:latin typeface="Whitney Book" pitchFamily="50" charset="0"/>
              </a:defRPr>
            </a:lvl1pPr>
            <a:lvl2pPr>
              <a:defRPr>
                <a:solidFill>
                  <a:schemeClr val="tx1"/>
                </a:solidFill>
                <a:latin typeface="Whitney Book" pitchFamily="50" charset="0"/>
              </a:defRPr>
            </a:lvl2pPr>
            <a:lvl3pPr>
              <a:defRPr b="0" i="0">
                <a:solidFill>
                  <a:srgbClr val="6E6E6E"/>
                </a:solidFill>
                <a:latin typeface="Whitney Book" pitchFamily="50" charset="0"/>
              </a:defRPr>
            </a:lvl3pPr>
            <a:lvl4pPr marL="36000" indent="-324000">
              <a:spcBef>
                <a:spcPts val="288"/>
              </a:spcBef>
              <a:spcAft>
                <a:spcPts val="0"/>
              </a:spcAft>
              <a:buSzPct val="94000"/>
              <a:buFontTx/>
              <a:buBlip>
                <a:blip r:embed="rId3"/>
              </a:buBlip>
              <a:defRPr>
                <a:latin typeface="Whitney Book" pitchFamily="50" charset="0"/>
              </a:defRPr>
            </a:lvl4pPr>
            <a:lvl5pPr marL="388800" indent="-280800">
              <a:buSzPct val="94000"/>
              <a:buFontTx/>
              <a:buBlip>
                <a:blip r:embed="rId3"/>
              </a:buBlip>
              <a:defRPr>
                <a:latin typeface="Whitney Book" pitchFamily="50" charset="0"/>
              </a:defRPr>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10" name="Espaço Reservado para Conteúdo 2"/>
          <p:cNvSpPr>
            <a:spLocks noGrp="1"/>
          </p:cNvSpPr>
          <p:nvPr>
            <p:ph idx="10"/>
          </p:nvPr>
        </p:nvSpPr>
        <p:spPr>
          <a:xfrm>
            <a:off x="4572000" y="1772816"/>
            <a:ext cx="4210050" cy="4353349"/>
          </a:xfrm>
          <a:prstGeom prst="rect">
            <a:avLst/>
          </a:prstGeom>
        </p:spPr>
        <p:txBody>
          <a:bodyPr/>
          <a:lstStyle>
            <a:lvl1pPr>
              <a:defRPr b="0" i="0">
                <a:solidFill>
                  <a:srgbClr val="6E6E6E"/>
                </a:solidFill>
                <a:latin typeface="Whitney Book" pitchFamily="50" charset="0"/>
              </a:defRPr>
            </a:lvl1pPr>
            <a:lvl2pPr>
              <a:defRPr>
                <a:solidFill>
                  <a:schemeClr val="tx1"/>
                </a:solidFill>
                <a:latin typeface="Whitney Book" pitchFamily="50" charset="0"/>
              </a:defRPr>
            </a:lvl2pPr>
            <a:lvl3pPr>
              <a:defRPr b="0" i="0">
                <a:solidFill>
                  <a:srgbClr val="6E6E6E"/>
                </a:solidFill>
                <a:latin typeface="Whitney Book" pitchFamily="50" charset="0"/>
              </a:defRPr>
            </a:lvl3pPr>
            <a:lvl4pPr marL="36000" indent="-324000">
              <a:spcBef>
                <a:spcPts val="288"/>
              </a:spcBef>
              <a:spcAft>
                <a:spcPts val="0"/>
              </a:spcAft>
              <a:buSzPct val="94000"/>
              <a:buFontTx/>
              <a:buBlip>
                <a:blip r:embed="rId3"/>
              </a:buBlip>
              <a:defRPr>
                <a:latin typeface="Whitney Book" pitchFamily="50" charset="0"/>
              </a:defRPr>
            </a:lvl4pPr>
            <a:lvl5pPr marL="388800" indent="-280800">
              <a:buSzPct val="94000"/>
              <a:buFontTx/>
              <a:buBlip>
                <a:blip r:embed="rId3"/>
              </a:buBlip>
              <a:defRPr>
                <a:latin typeface="Whitney Book" pitchFamily="50" charset="0"/>
              </a:defRPr>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Título 1"/>
          <p:cNvSpPr>
            <a:spLocks noGrp="1"/>
          </p:cNvSpPr>
          <p:nvPr>
            <p:ph type="title" hasCustomPrompt="1"/>
          </p:nvPr>
        </p:nvSpPr>
        <p:spPr>
          <a:xfrm>
            <a:off x="1691680" y="1087200"/>
            <a:ext cx="6120680" cy="288032"/>
          </a:xfrm>
          <a:prstGeom prst="rect">
            <a:avLst/>
          </a:prstGeom>
        </p:spPr>
        <p:txBody>
          <a:bodyPr lIns="0" tIns="0" rIns="0" bIns="0" anchor="t" anchorCtr="0"/>
          <a:lstStyle>
            <a:lvl1pPr>
              <a:defRPr sz="1600" b="0" i="0">
                <a:solidFill>
                  <a:srgbClr val="6E6E6E"/>
                </a:solidFill>
                <a:latin typeface="Whitney Light" pitchFamily="50" charset="0"/>
              </a:defRPr>
            </a:lvl1pPr>
          </a:lstStyle>
          <a:p>
            <a:r>
              <a:rPr lang="pt-BR" dirty="0" smtClean="0"/>
              <a:t>Clique para editar o estilo do título mestre</a:t>
            </a:r>
            <a:endParaRPr lang="pt-BR" dirty="0"/>
          </a:p>
        </p:txBody>
      </p:sp>
      <p:sp>
        <p:nvSpPr>
          <p:cNvPr id="14" name="Subtítulo 2"/>
          <p:cNvSpPr txBox="1">
            <a:spLocks/>
          </p:cNvSpPr>
          <p:nvPr userDrawn="1"/>
        </p:nvSpPr>
        <p:spPr>
          <a:xfrm>
            <a:off x="4969488" y="6510581"/>
            <a:ext cx="1584176" cy="288032"/>
          </a:xfrm>
          <a:prstGeom prst="rect">
            <a:avLst/>
          </a:prstGeom>
        </p:spPr>
        <p:txBody>
          <a:bodyPr lIns="0" tIns="0" rIns="0" bIns="0">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b="0" dirty="0" err="1" smtClean="0">
                <a:solidFill>
                  <a:prstClr val="white"/>
                </a:solidFill>
                <a:latin typeface="Whitney Light" pitchFamily="50" charset="0"/>
              </a:rPr>
              <a:t>www.rocky-dem.com</a:t>
            </a:r>
            <a:endParaRPr lang="pt-BR" b="0" dirty="0">
              <a:solidFill>
                <a:prstClr val="white"/>
              </a:solidFill>
              <a:latin typeface="Whitney Light" pitchFamily="50" charset="0"/>
            </a:endParaRPr>
          </a:p>
        </p:txBody>
      </p:sp>
      <p:sp>
        <p:nvSpPr>
          <p:cNvPr id="16" name="Foliennummernplatzhalter 15"/>
          <p:cNvSpPr txBox="1">
            <a:spLocks/>
          </p:cNvSpPr>
          <p:nvPr userDrawn="1"/>
        </p:nvSpPr>
        <p:spPr>
          <a:xfrm>
            <a:off x="7596336" y="6376243"/>
            <a:ext cx="1185714" cy="365125"/>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mtClean="0">
                <a:solidFill>
                  <a:prstClr val="white"/>
                </a:solidFill>
                <a:latin typeface="Whitney Light" pitchFamily="50" charset="0"/>
              </a:rPr>
              <a:pPr/>
              <a:t>‹nº›</a:t>
            </a:fld>
            <a:endParaRPr lang="de-DE" dirty="0">
              <a:solidFill>
                <a:prstClr val="white"/>
              </a:solidFill>
              <a:latin typeface="Whitney Light" pitchFamily="50" charset="0"/>
            </a:endParaRPr>
          </a:p>
        </p:txBody>
      </p:sp>
    </p:spTree>
    <p:extLst>
      <p:ext uri="{BB962C8B-B14F-4D97-AF65-F5344CB8AC3E}">
        <p14:creationId xmlns:p14="http://schemas.microsoft.com/office/powerpoint/2010/main" xmlns="" val="99393870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7" r:id="rId2"/>
    <p:sldLayoutId id="2147483658" r:id="rId3"/>
    <p:sldLayoutId id="2147483659" r:id="rId4"/>
    <p:sldLayoutId id="2147483660" r:id="rId5"/>
  </p:sldLayoutIdLst>
  <p:timing>
    <p:tnLst>
      <p:par>
        <p:cTn id="1" dur="indefinite" restart="never" nodeType="tmRoot"/>
      </p:par>
    </p:tnLst>
  </p:timing>
  <p:hf hdr="0" ftr="0" dt="0"/>
  <p:txStyles>
    <p:titleStyle>
      <a:lvl1pPr algn="l" defTabSz="914400" rtl="0" eaLnBrk="1" latinLnBrk="0" hangingPunct="1">
        <a:spcBef>
          <a:spcPct val="0"/>
        </a:spcBef>
        <a:buNone/>
        <a:defRPr sz="1500" b="1" kern="1200" cap="all" spc="60">
          <a:solidFill>
            <a:schemeClr val="bg1"/>
          </a:solidFill>
          <a:latin typeface="Arial" pitchFamily="34" charset="0"/>
          <a:ea typeface="+mj-ea"/>
          <a:cs typeface="Arial" pitchFamily="34" charset="0"/>
        </a:defRPr>
      </a:lvl1pPr>
    </p:titleStyle>
    <p:bodyStyle>
      <a:lvl1pPr marL="0" indent="0" algn="l" defTabSz="914400" rtl="0" eaLnBrk="1" latinLnBrk="0" hangingPunct="1">
        <a:spcBef>
          <a:spcPct val="20000"/>
        </a:spcBef>
        <a:buFontTx/>
        <a:buNone/>
        <a:defRPr sz="2000" b="1" i="0" kern="1200" cap="all" spc="70">
          <a:solidFill>
            <a:schemeClr val="bg2"/>
          </a:solidFill>
          <a:latin typeface="Arial" pitchFamily="34" charset="0"/>
          <a:ea typeface="+mn-ea"/>
          <a:cs typeface="Arial" pitchFamily="34" charset="0"/>
        </a:defRPr>
      </a:lvl1pPr>
      <a:lvl2pPr marL="0" indent="0" algn="l" defTabSz="914400" rtl="0" eaLnBrk="1" latinLnBrk="0" hangingPunct="1">
        <a:lnSpc>
          <a:spcPct val="100000"/>
        </a:lnSpc>
        <a:spcBef>
          <a:spcPts val="600"/>
        </a:spcBef>
        <a:buFontTx/>
        <a:buNone/>
        <a:defRPr sz="1600" b="0" i="0" kern="1200" cap="none" spc="0" baseline="0">
          <a:solidFill>
            <a:schemeClr val="tx1"/>
          </a:solidFill>
          <a:latin typeface="Arial" pitchFamily="34" charset="0"/>
          <a:ea typeface="+mn-ea"/>
          <a:cs typeface="Arial" pitchFamily="34" charset="0"/>
        </a:defRPr>
      </a:lvl2pPr>
      <a:lvl3pPr marL="0" indent="0" algn="l" defTabSz="914400" rtl="0" eaLnBrk="1" latinLnBrk="0" hangingPunct="1">
        <a:spcBef>
          <a:spcPts val="900"/>
        </a:spcBef>
        <a:buFontTx/>
        <a:buNone/>
        <a:defRPr sz="1200" b="1" i="0" kern="1200" cap="all" baseline="0">
          <a:solidFill>
            <a:schemeClr val="bg2"/>
          </a:solidFill>
          <a:latin typeface="Arial" pitchFamily="34" charset="0"/>
          <a:ea typeface="+mn-ea"/>
          <a:cs typeface="Arial" pitchFamily="34" charset="0"/>
        </a:defRPr>
      </a:lvl3pPr>
      <a:lvl4pPr marL="36000" indent="-108000" algn="l" defTabSz="914400" rtl="0" eaLnBrk="1" latinLnBrk="0" hangingPunct="1">
        <a:spcBef>
          <a:spcPct val="20000"/>
        </a:spcBef>
        <a:buFont typeface="Arial"/>
        <a:buChar char="•"/>
        <a:defRPr sz="1200" kern="1200">
          <a:solidFill>
            <a:schemeClr val="tx1"/>
          </a:solidFill>
          <a:latin typeface="Arial" pitchFamily="34" charset="0"/>
          <a:ea typeface="+mn-ea"/>
          <a:cs typeface="Arial" pitchFamily="34" charset="0"/>
        </a:defRPr>
      </a:lvl4pPr>
      <a:lvl5pPr marL="244800" indent="-100800" algn="l" defTabSz="914400" rtl="0" eaLnBrk="1" latinLnBrk="0" hangingPunct="1">
        <a:spcBef>
          <a:spcPct val="20000"/>
        </a:spcBef>
        <a:buFont typeface="Arial"/>
        <a:buChar char="•"/>
        <a:defRPr sz="1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xmlns="" val="218096020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 id="2147483668" r:id="rId6"/>
    <p:sldLayoutId id="2147483669" r:id="rId7"/>
    <p:sldLayoutId id="2147483670" r:id="rId8"/>
    <p:sldLayoutId id="2147483671" r:id="rId9"/>
    <p:sldLayoutId id="2147483672" r:id="rId10"/>
  </p:sldLayoutIdLst>
  <p:timing>
    <p:tnLst>
      <p:par>
        <p:cTn id="1" dur="indefinite" restart="never" nodeType="tmRoot"/>
      </p:par>
    </p:tnLst>
  </p:timing>
  <p:hf hdr="0" ftr="0" dt="0"/>
  <p:txStyles>
    <p:titleStyle>
      <a:lvl1pPr algn="l" defTabSz="914400" rtl="0" eaLnBrk="1" latinLnBrk="0" hangingPunct="1">
        <a:spcBef>
          <a:spcPct val="0"/>
        </a:spcBef>
        <a:buNone/>
        <a:defRPr sz="1500" b="1" kern="1200" cap="all" spc="60">
          <a:solidFill>
            <a:schemeClr val="bg1"/>
          </a:solidFill>
          <a:latin typeface="Arial" pitchFamily="34" charset="0"/>
          <a:ea typeface="+mj-ea"/>
          <a:cs typeface="Arial" pitchFamily="34" charset="0"/>
        </a:defRPr>
      </a:lvl1pPr>
    </p:titleStyle>
    <p:bodyStyle>
      <a:lvl1pPr marL="0" indent="0" algn="l" defTabSz="914400" rtl="0" eaLnBrk="1" latinLnBrk="0" hangingPunct="1">
        <a:spcBef>
          <a:spcPct val="20000"/>
        </a:spcBef>
        <a:buFontTx/>
        <a:buNone/>
        <a:defRPr sz="2000" b="1" i="0" kern="1200" cap="all" spc="70">
          <a:solidFill>
            <a:schemeClr val="bg2"/>
          </a:solidFill>
          <a:latin typeface="Arial" pitchFamily="34" charset="0"/>
          <a:ea typeface="+mn-ea"/>
          <a:cs typeface="Arial" pitchFamily="34" charset="0"/>
        </a:defRPr>
      </a:lvl1pPr>
      <a:lvl2pPr marL="0" indent="0" algn="l" defTabSz="914400" rtl="0" eaLnBrk="1" latinLnBrk="0" hangingPunct="1">
        <a:lnSpc>
          <a:spcPct val="100000"/>
        </a:lnSpc>
        <a:spcBef>
          <a:spcPts val="600"/>
        </a:spcBef>
        <a:buFontTx/>
        <a:buNone/>
        <a:defRPr sz="1600" b="0" i="0" kern="1200" cap="none" spc="0" baseline="0">
          <a:solidFill>
            <a:schemeClr val="tx1"/>
          </a:solidFill>
          <a:latin typeface="Arial" pitchFamily="34" charset="0"/>
          <a:ea typeface="+mn-ea"/>
          <a:cs typeface="Arial" pitchFamily="34" charset="0"/>
        </a:defRPr>
      </a:lvl2pPr>
      <a:lvl3pPr marL="0" indent="0" algn="l" defTabSz="914400" rtl="0" eaLnBrk="1" latinLnBrk="0" hangingPunct="1">
        <a:spcBef>
          <a:spcPts val="900"/>
        </a:spcBef>
        <a:buFontTx/>
        <a:buNone/>
        <a:defRPr sz="1200" b="1" i="0" kern="1200" cap="all" baseline="0">
          <a:solidFill>
            <a:schemeClr val="bg2"/>
          </a:solidFill>
          <a:latin typeface="Arial" pitchFamily="34" charset="0"/>
          <a:ea typeface="+mn-ea"/>
          <a:cs typeface="Arial" pitchFamily="34" charset="0"/>
        </a:defRPr>
      </a:lvl3pPr>
      <a:lvl4pPr marL="36000" indent="-108000" algn="l" defTabSz="914400" rtl="0" eaLnBrk="1" latinLnBrk="0" hangingPunct="1">
        <a:spcBef>
          <a:spcPct val="20000"/>
        </a:spcBef>
        <a:buFont typeface="Arial"/>
        <a:buChar char="•"/>
        <a:defRPr sz="1200" kern="1200">
          <a:solidFill>
            <a:schemeClr val="tx1"/>
          </a:solidFill>
          <a:latin typeface="Arial" pitchFamily="34" charset="0"/>
          <a:ea typeface="+mn-ea"/>
          <a:cs typeface="Arial" pitchFamily="34" charset="0"/>
        </a:defRPr>
      </a:lvl4pPr>
      <a:lvl5pPr marL="244800" indent="-100800" algn="l" defTabSz="914400" rtl="0" eaLnBrk="1" latinLnBrk="0" hangingPunct="1">
        <a:spcBef>
          <a:spcPct val="20000"/>
        </a:spcBef>
        <a:buFont typeface="Arial"/>
        <a:buChar char="•"/>
        <a:defRPr sz="1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5.emf"/><Relationship Id="rId5" Type="http://schemas.openxmlformats.org/officeDocument/2006/relationships/image" Target="../media/image26.emf"/><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7.emf"/><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8.xml"/><Relationship Id="rId1" Type="http://schemas.openxmlformats.org/officeDocument/2006/relationships/video" Target="../media/media1.mp4"/><Relationship Id="rId5" Type="http://schemas.openxmlformats.org/officeDocument/2006/relationships/image" Target="../media/image55.png"/><Relationship Id="rId4" Type="http://schemas.microsoft.com/office/2007/relationships/media" Target="../media/media1.mp4"/></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6.emf"/><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4897438" y="4257092"/>
            <a:ext cx="3884612" cy="648072"/>
          </a:xfrm>
        </p:spPr>
        <p:txBody>
          <a:bodyPr>
            <a:normAutofit/>
          </a:bodyPr>
          <a:lstStyle/>
          <a:p>
            <a:pPr fontAlgn="base"/>
            <a:r>
              <a:rPr lang="pt-BR" sz="2100" dirty="0" smtClean="0"/>
              <a:t>DEM </a:t>
            </a:r>
            <a:r>
              <a:rPr lang="pt-BR" sz="2100" dirty="0" err="1" smtClean="0"/>
              <a:t>and</a:t>
            </a:r>
            <a:r>
              <a:rPr lang="pt-BR" sz="2100" dirty="0" smtClean="0"/>
              <a:t> CFD </a:t>
            </a:r>
            <a:r>
              <a:rPr lang="pt-BR" sz="2100" dirty="0" err="1" smtClean="0"/>
              <a:t>Coupling</a:t>
            </a:r>
            <a:r>
              <a:rPr lang="pt-BR" sz="2100" dirty="0" smtClean="0"/>
              <a:t> </a:t>
            </a:r>
            <a:endParaRPr lang="pt-BR" sz="2100" b="1" dirty="0"/>
          </a:p>
        </p:txBody>
      </p:sp>
      <p:sp>
        <p:nvSpPr>
          <p:cNvPr id="5" name="Subtítulo 4"/>
          <p:cNvSpPr>
            <a:spLocks noGrp="1"/>
          </p:cNvSpPr>
          <p:nvPr>
            <p:ph type="subTitle" idx="1"/>
          </p:nvPr>
        </p:nvSpPr>
        <p:spPr/>
        <p:txBody>
          <a:bodyPr>
            <a:normAutofit/>
          </a:bodyPr>
          <a:lstStyle/>
          <a:p>
            <a:r>
              <a:rPr lang="pt-BR" sz="1400" dirty="0" err="1" smtClean="0"/>
              <a:t>Lucilla</a:t>
            </a:r>
            <a:r>
              <a:rPr lang="pt-BR" sz="1400" dirty="0" smtClean="0"/>
              <a:t> Almeida</a:t>
            </a:r>
          </a:p>
        </p:txBody>
      </p:sp>
    </p:spTree>
    <p:extLst>
      <p:ext uri="{BB962C8B-B14F-4D97-AF65-F5344CB8AC3E}">
        <p14:creationId xmlns:p14="http://schemas.microsoft.com/office/powerpoint/2010/main" xmlns="" val="1512468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714708" y="1556792"/>
            <a:ext cx="3353091" cy="4718713"/>
          </a:xfrm>
          <a:prstGeom prst="rect">
            <a:avLst/>
          </a:prstGeom>
        </p:spPr>
      </p:pic>
      <p:sp>
        <p:nvSpPr>
          <p:cNvPr id="4" name="Rectangle 3"/>
          <p:cNvSpPr/>
          <p:nvPr/>
        </p:nvSpPr>
        <p:spPr>
          <a:xfrm>
            <a:off x="179512" y="1852321"/>
            <a:ext cx="4572000" cy="880369"/>
          </a:xfrm>
          <a:prstGeom prst="rect">
            <a:avLst/>
          </a:prstGeom>
        </p:spPr>
        <p:txBody>
          <a:bodyPr>
            <a:spAutoFit/>
          </a:bodyPr>
          <a:lstStyle/>
          <a:p>
            <a:pPr marL="457200" lvl="0" indent="-355600">
              <a:lnSpc>
                <a:spcPct val="150000"/>
              </a:lnSpc>
              <a:spcBef>
                <a:spcPts val="0"/>
              </a:spcBef>
              <a:buSzPct val="100000"/>
              <a:buChar char="●"/>
            </a:pPr>
            <a:r>
              <a:rPr lang="en-US" dirty="0" smtClean="0"/>
              <a:t>Free falling particle</a:t>
            </a:r>
          </a:p>
          <a:p>
            <a:pPr marL="457200" lvl="0" indent="-355600">
              <a:lnSpc>
                <a:spcPct val="150000"/>
              </a:lnSpc>
              <a:spcBef>
                <a:spcPts val="0"/>
              </a:spcBef>
              <a:buSzPct val="100000"/>
              <a:buChar char="●"/>
            </a:pPr>
            <a:r>
              <a:rPr lang="pt-BR" dirty="0" smtClean="0"/>
              <a:t>Laminar flow</a:t>
            </a:r>
            <a:endParaRPr lang="en-US" dirty="0"/>
          </a:p>
        </p:txBody>
      </p:sp>
      <p:graphicFrame>
        <p:nvGraphicFramePr>
          <p:cNvPr id="7" name="Shape 223"/>
          <p:cNvGraphicFramePr/>
          <p:nvPr>
            <p:extLst>
              <p:ext uri="{D42A27DB-BD31-4B8C-83A1-F6EECF244321}">
                <p14:modId xmlns:p14="http://schemas.microsoft.com/office/powerpoint/2010/main" xmlns="" val="3421309547"/>
              </p:ext>
            </p:extLst>
          </p:nvPr>
        </p:nvGraphicFramePr>
        <p:xfrm>
          <a:off x="298465" y="3501008"/>
          <a:ext cx="4968552" cy="2560110"/>
        </p:xfrm>
        <a:graphic>
          <a:graphicData uri="http://schemas.openxmlformats.org/drawingml/2006/table">
            <a:tbl>
              <a:tblPr>
                <a:noFill/>
              </a:tblPr>
              <a:tblGrid>
                <a:gridCol w="864096"/>
                <a:gridCol w="1800200"/>
                <a:gridCol w="1440160"/>
                <a:gridCol w="864096"/>
              </a:tblGrid>
              <a:tr h="363211">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Value</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Unit</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r>
              <a:tr h="363211">
                <a:tc rowSpan="2">
                  <a:txBody>
                    <a:bodyPr/>
                    <a:lstStyle/>
                    <a:p>
                      <a:pPr lvl="0" algn="ctr" rtl="0">
                        <a:spcBef>
                          <a:spcPts val="0"/>
                        </a:spcBef>
                        <a:buNone/>
                      </a:pPr>
                      <a:r>
                        <a:rPr lang="en" sz="1200" b="1" dirty="0" smtClean="0">
                          <a:latin typeface="+mn-lt"/>
                        </a:rPr>
                        <a:t>Domain</a:t>
                      </a:r>
                      <a:endParaRPr lang="en" sz="1200" b="1" dirty="0">
                        <a:latin typeface="+mn-lt"/>
                      </a:endParaRPr>
                    </a:p>
                  </a:txBody>
                  <a:tcPr marL="91425" marR="91425" marT="91425" marB="91425" anchor="ctr">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US" sz="1200" dirty="0" smtClean="0">
                          <a:latin typeface="+mn-lt"/>
                        </a:rPr>
                        <a:t>Dimensions</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4x8x4</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r>
              <a:tr h="363211">
                <a:tc vMerge="1">
                  <a:txBody>
                    <a:bodyPr/>
                    <a:lstStyle/>
                    <a:p>
                      <a:pPr lvl="0" rtl="0">
                        <a:spcBef>
                          <a:spcPts val="0"/>
                        </a:spcBef>
                        <a:buNone/>
                      </a:pPr>
                      <a:endParaRPr lang="en" sz="1600" dirty="0">
                        <a:latin typeface="+mn-lt"/>
                      </a:endParaRPr>
                    </a:p>
                  </a:txBody>
                  <a:tcPr marL="91425" marR="91425" marT="91425" marB="91425"/>
                </a:tc>
                <a:tc>
                  <a:txBody>
                    <a:bodyPr/>
                    <a:lstStyle/>
                    <a:p>
                      <a:pPr lvl="0" algn="ctr" rtl="0">
                        <a:spcBef>
                          <a:spcPts val="0"/>
                        </a:spcBef>
                        <a:buNone/>
                      </a:pPr>
                      <a:r>
                        <a:rPr lang="en" sz="1200" dirty="0" smtClean="0">
                          <a:latin typeface="+mn-lt"/>
                        </a:rPr>
                        <a:t>Mesh size</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0.25</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Particle</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Diameter</a:t>
                      </a:r>
                    </a:p>
                  </a:txBody>
                  <a:tcPr marL="91425" marR="91425" marT="91425" marB="91425"/>
                </a:tc>
                <a:tc>
                  <a:txBody>
                    <a:bodyPr/>
                    <a:lstStyle/>
                    <a:p>
                      <a:pPr lvl="0" algn="ctr" rtl="0">
                        <a:spcBef>
                          <a:spcPts val="0"/>
                        </a:spcBef>
                        <a:buNone/>
                      </a:pPr>
                      <a:r>
                        <a:rPr lang="en" sz="1200" dirty="0" smtClean="0">
                          <a:latin typeface="+mn-lt"/>
                        </a:rPr>
                        <a:t>0.2</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2500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Water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bl>
          </a:graphicData>
        </a:graphic>
      </p:graphicFrame>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1 – free falling particle</a:t>
            </a:r>
            <a:endParaRPr lang="pt-BR" sz="2600" dirty="0">
              <a:latin typeface="+mj-lt"/>
            </a:endParaRPr>
          </a:p>
        </p:txBody>
      </p:sp>
    </p:spTree>
    <p:extLst>
      <p:ext uri="{BB962C8B-B14F-4D97-AF65-F5344CB8AC3E}">
        <p14:creationId xmlns:p14="http://schemas.microsoft.com/office/powerpoint/2010/main" xmlns="" val="2900140845"/>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715666"/>
            <a:ext cx="4572000" cy="369332"/>
          </a:xfrm>
          <a:prstGeom prst="rect">
            <a:avLst/>
          </a:prstGeom>
        </p:spPr>
        <p:txBody>
          <a:bodyPr>
            <a:spAutoFit/>
          </a:bodyPr>
          <a:lstStyle/>
          <a:p>
            <a:pPr marL="457200" lvl="0" indent="-355600">
              <a:spcBef>
                <a:spcPts val="0"/>
              </a:spcBef>
              <a:buSzPct val="100000"/>
              <a:buChar char="●"/>
            </a:pPr>
            <a:r>
              <a:rPr lang="en-US" dirty="0" smtClean="0"/>
              <a:t>Velocity and position</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780" y="2420888"/>
            <a:ext cx="4667803" cy="37342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396681" y="2395845"/>
            <a:ext cx="4711823" cy="3769459"/>
          </a:xfrm>
          <a:prstGeom prst="rect">
            <a:avLst/>
          </a:prstGeom>
        </p:spPr>
      </p:pic>
      <p:sp>
        <p:nvSpPr>
          <p:cNvPr id="11"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1 – free falling particle</a:t>
            </a:r>
            <a:endParaRPr lang="pt-BR" sz="2600" dirty="0">
              <a:latin typeface="+mj-lt"/>
            </a:endParaRPr>
          </a:p>
        </p:txBody>
      </p:sp>
    </p:spTree>
    <p:extLst>
      <p:ext uri="{BB962C8B-B14F-4D97-AF65-F5344CB8AC3E}">
        <p14:creationId xmlns:p14="http://schemas.microsoft.com/office/powerpoint/2010/main" xmlns="" val="1851765386"/>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715666"/>
            <a:ext cx="4572000" cy="369332"/>
          </a:xfrm>
          <a:prstGeom prst="rect">
            <a:avLst/>
          </a:prstGeom>
        </p:spPr>
        <p:txBody>
          <a:bodyPr>
            <a:spAutoFit/>
          </a:bodyPr>
          <a:lstStyle/>
          <a:p>
            <a:pPr marL="457200" lvl="0" indent="-355600">
              <a:spcBef>
                <a:spcPts val="0"/>
              </a:spcBef>
              <a:buSzPct val="100000"/>
              <a:buChar char="●"/>
            </a:pPr>
            <a:r>
              <a:rPr lang="en-US" dirty="0" smtClean="0"/>
              <a:t>Free falling particle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347864" y="1715666"/>
            <a:ext cx="5348368" cy="4278694"/>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1 – free falling particle</a:t>
            </a:r>
            <a:endParaRPr lang="pt-BR" sz="2600" dirty="0">
              <a:latin typeface="+mj-lt"/>
            </a:endParaRPr>
          </a:p>
        </p:txBody>
      </p:sp>
    </p:spTree>
    <p:extLst>
      <p:ext uri="{BB962C8B-B14F-4D97-AF65-F5344CB8AC3E}">
        <p14:creationId xmlns:p14="http://schemas.microsoft.com/office/powerpoint/2010/main" xmlns="" val="2621831829"/>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275856" y="1884805"/>
            <a:ext cx="5294514" cy="3927504"/>
          </a:xfrm>
          <a:prstGeom prst="rect">
            <a:avLst/>
          </a:prstGeom>
        </p:spPr>
      </p:pic>
      <p:sp>
        <p:nvSpPr>
          <p:cNvPr id="4" name="Rectangle 3"/>
          <p:cNvSpPr/>
          <p:nvPr/>
        </p:nvSpPr>
        <p:spPr>
          <a:xfrm>
            <a:off x="108012" y="1776464"/>
            <a:ext cx="4572000" cy="369332"/>
          </a:xfrm>
          <a:prstGeom prst="rect">
            <a:avLst/>
          </a:prstGeom>
        </p:spPr>
        <p:txBody>
          <a:bodyPr>
            <a:spAutoFit/>
          </a:bodyPr>
          <a:lstStyle/>
          <a:p>
            <a:pPr marL="457200" lvl="0" indent="-355600">
              <a:spcBef>
                <a:spcPts val="0"/>
              </a:spcBef>
              <a:buSzPct val="100000"/>
              <a:buChar char="●"/>
            </a:pPr>
            <a:r>
              <a:rPr lang="en-US" dirty="0" smtClean="0"/>
              <a:t>Free falling particle in two-fluids domain</a:t>
            </a:r>
            <a:endParaRPr lang="en-US" dirty="0"/>
          </a:p>
        </p:txBody>
      </p:sp>
      <p:graphicFrame>
        <p:nvGraphicFramePr>
          <p:cNvPr id="7" name="Shape 223"/>
          <p:cNvGraphicFramePr/>
          <p:nvPr>
            <p:extLst>
              <p:ext uri="{D42A27DB-BD31-4B8C-83A1-F6EECF244321}">
                <p14:modId xmlns:p14="http://schemas.microsoft.com/office/powerpoint/2010/main" xmlns="" val="3534816358"/>
              </p:ext>
            </p:extLst>
          </p:nvPr>
        </p:nvGraphicFramePr>
        <p:xfrm>
          <a:off x="251117" y="2489033"/>
          <a:ext cx="4968552" cy="3291570"/>
        </p:xfrm>
        <a:graphic>
          <a:graphicData uri="http://schemas.openxmlformats.org/drawingml/2006/table">
            <a:tbl>
              <a:tblPr>
                <a:noFill/>
              </a:tblPr>
              <a:tblGrid>
                <a:gridCol w="864096"/>
                <a:gridCol w="1800200"/>
                <a:gridCol w="1440160"/>
                <a:gridCol w="864096"/>
              </a:tblGrid>
              <a:tr h="363211">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Value</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Unit</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r>
              <a:tr h="363211">
                <a:tc rowSpan="2">
                  <a:txBody>
                    <a:bodyPr/>
                    <a:lstStyle/>
                    <a:p>
                      <a:pPr lvl="0" algn="ctr" rtl="0">
                        <a:spcBef>
                          <a:spcPts val="0"/>
                        </a:spcBef>
                        <a:buNone/>
                      </a:pPr>
                      <a:r>
                        <a:rPr lang="en" sz="1200" b="1" dirty="0" smtClean="0">
                          <a:latin typeface="+mn-lt"/>
                        </a:rPr>
                        <a:t>Domain</a:t>
                      </a:r>
                      <a:endParaRPr lang="en" sz="1200" b="1" dirty="0">
                        <a:latin typeface="+mn-lt"/>
                      </a:endParaRPr>
                    </a:p>
                  </a:txBody>
                  <a:tcPr marL="91425" marR="91425" marT="91425" marB="91425" anchor="ctr">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US" sz="1200" dirty="0" smtClean="0">
                          <a:latin typeface="+mn-lt"/>
                        </a:rPr>
                        <a:t>Dimensions</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4x8x4</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r>
              <a:tr h="363211">
                <a:tc vMerge="1">
                  <a:txBody>
                    <a:bodyPr/>
                    <a:lstStyle/>
                    <a:p>
                      <a:pPr lvl="0" rtl="0">
                        <a:spcBef>
                          <a:spcPts val="0"/>
                        </a:spcBef>
                        <a:buNone/>
                      </a:pPr>
                      <a:endParaRPr lang="en" sz="1600" dirty="0">
                        <a:latin typeface="+mn-lt"/>
                      </a:endParaRPr>
                    </a:p>
                  </a:txBody>
                  <a:tcPr marL="91425" marR="91425" marT="91425" marB="91425"/>
                </a:tc>
                <a:tc>
                  <a:txBody>
                    <a:bodyPr/>
                    <a:lstStyle/>
                    <a:p>
                      <a:pPr lvl="0" algn="ctr" rtl="0">
                        <a:spcBef>
                          <a:spcPts val="0"/>
                        </a:spcBef>
                        <a:buNone/>
                      </a:pPr>
                      <a:r>
                        <a:rPr lang="en" sz="1200" dirty="0" smtClean="0">
                          <a:latin typeface="+mn-lt"/>
                        </a:rPr>
                        <a:t>Mesh size</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0.25</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Particle</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Diameter</a:t>
                      </a:r>
                    </a:p>
                  </a:txBody>
                  <a:tcPr marL="91425" marR="91425" marT="91425" marB="91425"/>
                </a:tc>
                <a:tc>
                  <a:txBody>
                    <a:bodyPr/>
                    <a:lstStyle/>
                    <a:p>
                      <a:pPr lvl="0" algn="ctr" rtl="0">
                        <a:spcBef>
                          <a:spcPts val="0"/>
                        </a:spcBef>
                        <a:buNone/>
                      </a:pPr>
                      <a:r>
                        <a:rPr lang="en" sz="1200" dirty="0" smtClean="0">
                          <a:latin typeface="+mn-lt"/>
                        </a:rPr>
                        <a:t>0.2</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2500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Air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Water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bl>
          </a:graphicData>
        </a:graphic>
      </p:graphicFrame>
      <p:sp>
        <p:nvSpPr>
          <p:cNvPr id="8"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2 – free falling particle in two-fluids domain</a:t>
            </a:r>
            <a:endParaRPr lang="pt-BR" sz="2600" dirty="0">
              <a:latin typeface="+mj-lt"/>
            </a:endParaRPr>
          </a:p>
        </p:txBody>
      </p:sp>
    </p:spTree>
    <p:extLst>
      <p:ext uri="{BB962C8B-B14F-4D97-AF65-F5344CB8AC3E}">
        <p14:creationId xmlns:p14="http://schemas.microsoft.com/office/powerpoint/2010/main" xmlns="" val="2576813797"/>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715666"/>
            <a:ext cx="4572000" cy="369332"/>
          </a:xfrm>
          <a:prstGeom prst="rect">
            <a:avLst/>
          </a:prstGeom>
        </p:spPr>
        <p:txBody>
          <a:bodyPr>
            <a:spAutoFit/>
          </a:bodyPr>
          <a:lstStyle/>
          <a:p>
            <a:pPr marL="457200" lvl="0" indent="-355600">
              <a:spcBef>
                <a:spcPts val="0"/>
              </a:spcBef>
              <a:buSzPct val="100000"/>
              <a:buChar char="●"/>
            </a:pPr>
            <a:r>
              <a:rPr lang="en-US" dirty="0" smtClean="0"/>
              <a:t>Velocity and position</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15780" y="2420888"/>
            <a:ext cx="4667803" cy="373424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4396681" y="2395845"/>
            <a:ext cx="4711823" cy="3769458"/>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2 – free falling particle in two-fluids domain</a:t>
            </a:r>
            <a:endParaRPr lang="pt-BR" sz="2600" dirty="0">
              <a:latin typeface="+mj-lt"/>
            </a:endParaRPr>
          </a:p>
        </p:txBody>
      </p:sp>
    </p:spTree>
    <p:extLst>
      <p:ext uri="{BB962C8B-B14F-4D97-AF65-F5344CB8AC3E}">
        <p14:creationId xmlns:p14="http://schemas.microsoft.com/office/powerpoint/2010/main" xmlns="" val="2996645055"/>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715666"/>
            <a:ext cx="4572000" cy="369332"/>
          </a:xfrm>
          <a:prstGeom prst="rect">
            <a:avLst/>
          </a:prstGeom>
        </p:spPr>
        <p:txBody>
          <a:bodyPr>
            <a:spAutoFit/>
          </a:bodyPr>
          <a:lstStyle/>
          <a:p>
            <a:pPr marL="457200" lvl="0" indent="-355600">
              <a:spcBef>
                <a:spcPts val="0"/>
              </a:spcBef>
              <a:buSzPct val="100000"/>
              <a:buChar char="●"/>
            </a:pPr>
            <a:r>
              <a:rPr lang="en-US" dirty="0" smtClean="0"/>
              <a:t>Free falling particle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347864" y="1715666"/>
            <a:ext cx="5348367" cy="4278694"/>
          </a:xfrm>
          <a:prstGeom prst="rect">
            <a:avLst/>
          </a:prstGeom>
        </p:spPr>
      </p:pic>
      <p:sp>
        <p:nvSpPr>
          <p:cNvPr id="7"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2 – free falling particle in two-fluids domain</a:t>
            </a:r>
            <a:endParaRPr lang="pt-BR" sz="2600" dirty="0">
              <a:latin typeface="+mj-lt"/>
            </a:endParaRPr>
          </a:p>
        </p:txBody>
      </p:sp>
    </p:spTree>
    <p:extLst>
      <p:ext uri="{BB962C8B-B14F-4D97-AF65-F5344CB8AC3E}">
        <p14:creationId xmlns:p14="http://schemas.microsoft.com/office/powerpoint/2010/main" xmlns="" val="1023660101"/>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292944" y="1831807"/>
            <a:ext cx="6799336" cy="4939814"/>
          </a:xfrm>
          <a:prstGeom prst="rect">
            <a:avLst/>
          </a:prstGeom>
        </p:spPr>
        <p:txBody>
          <a:bodyPr wrap="square">
            <a:spAutoFit/>
          </a:bodyPr>
          <a:lstStyle/>
          <a:p>
            <a:pPr marL="457200" lvl="0" indent="-355600">
              <a:lnSpc>
                <a:spcPct val="150000"/>
              </a:lnSpc>
              <a:spcBef>
                <a:spcPts val="0"/>
              </a:spcBef>
              <a:buSzPct val="100000"/>
              <a:buChar char="●"/>
            </a:pPr>
            <a:r>
              <a:rPr lang="en-US" dirty="0" smtClean="0"/>
              <a:t>Cooling particle in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en-US" dirty="0" smtClean="0"/>
          </a:p>
          <a:p>
            <a:pPr marL="457200" lvl="0" indent="-355600">
              <a:lnSpc>
                <a:spcPct val="150000"/>
              </a:lnSpc>
              <a:spcBef>
                <a:spcPts val="0"/>
              </a:spcBef>
              <a:buSzPct val="100000"/>
              <a:buChar char="●"/>
            </a:pPr>
            <a:r>
              <a:rPr lang="pt-BR" dirty="0" smtClean="0"/>
              <a:t>Schiller &amp; Naumann drag correlation</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r>
              <a:rPr lang="pt-BR" dirty="0" smtClean="0"/>
              <a:t>Temperature variation as function of heat exchange with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pt-BR" dirty="0" smtClean="0"/>
          </a:p>
          <a:p>
            <a:pPr marL="457200" indent="-355600">
              <a:lnSpc>
                <a:spcPct val="150000"/>
              </a:lnSpc>
              <a:buSzPct val="100000"/>
              <a:buFontTx/>
              <a:buChar char="●"/>
            </a:pPr>
            <a:r>
              <a:rPr lang="pt-BR" dirty="0" smtClean="0"/>
              <a:t>Whitaker and Ranz &amp; Marshal correlation for Nusselt number</a:t>
            </a:r>
            <a:endParaRPr lang="en-US" dirty="0"/>
          </a:p>
          <a:p>
            <a:pPr marL="457200" lvl="0" indent="-355600">
              <a:lnSpc>
                <a:spcPct val="150000"/>
              </a:lnSpc>
              <a:spcBef>
                <a:spcPts val="0"/>
              </a:spcBef>
              <a:buSzPct val="100000"/>
              <a:buChar char="●"/>
            </a:pPr>
            <a:endParaRPr lang="en-US" dirty="0"/>
          </a:p>
          <a:p>
            <a:pPr marL="457200" lvl="0" indent="-355600">
              <a:spcBef>
                <a:spcPts val="0"/>
              </a:spcBef>
              <a:buSzPct val="100000"/>
              <a:buChar char="●"/>
            </a:pPr>
            <a:endParaRPr lang="en-US" dirty="0" smtClean="0"/>
          </a:p>
        </p:txBody>
      </p:sp>
      <p:pic>
        <p:nvPicPr>
          <p:cNvPr id="5" name="Picture 4"/>
          <p:cNvPicPr>
            <a:picLocks noChangeAspect="1"/>
          </p:cNvPicPr>
          <p:nvPr/>
        </p:nvPicPr>
        <p:blipFill>
          <a:blip r:embed="rId3" cstate="print"/>
          <a:stretch>
            <a:fillRect/>
          </a:stretch>
        </p:blipFill>
        <p:spPr>
          <a:xfrm>
            <a:off x="6804248" y="1858533"/>
            <a:ext cx="1545781" cy="2504021"/>
          </a:xfrm>
          <a:prstGeom prst="rect">
            <a:avLst/>
          </a:prstGeom>
        </p:spPr>
      </p:pic>
      <p:pic>
        <p:nvPicPr>
          <p:cNvPr id="8" name="Picture 7"/>
          <p:cNvPicPr>
            <a:picLocks noChangeAspect="1"/>
          </p:cNvPicPr>
          <p:nvPr/>
        </p:nvPicPr>
        <p:blipFill>
          <a:blip r:embed="rId4" cstate="print"/>
          <a:stretch>
            <a:fillRect/>
          </a:stretch>
        </p:blipFill>
        <p:spPr>
          <a:xfrm>
            <a:off x="395536" y="2372443"/>
            <a:ext cx="4122235" cy="748624"/>
          </a:xfrm>
          <a:prstGeom prst="rect">
            <a:avLst/>
          </a:prstGeom>
        </p:spPr>
      </p:pic>
      <p:pic>
        <p:nvPicPr>
          <p:cNvPr id="9" name="Picture 8"/>
          <p:cNvPicPr>
            <a:picLocks noChangeAspect="1"/>
          </p:cNvPicPr>
          <p:nvPr/>
        </p:nvPicPr>
        <p:blipFill>
          <a:blip r:embed="rId5" cstate="print"/>
          <a:stretch>
            <a:fillRect/>
          </a:stretch>
        </p:blipFill>
        <p:spPr>
          <a:xfrm>
            <a:off x="467544" y="3747974"/>
            <a:ext cx="2969325" cy="571733"/>
          </a:xfrm>
          <a:prstGeom prst="rect">
            <a:avLst/>
          </a:prstGeom>
        </p:spPr>
      </p:pic>
      <p:pic>
        <p:nvPicPr>
          <p:cNvPr id="3" name="Picture 2"/>
          <p:cNvPicPr>
            <a:picLocks noChangeAspect="1"/>
          </p:cNvPicPr>
          <p:nvPr/>
        </p:nvPicPr>
        <p:blipFill>
          <a:blip r:embed="rId6" cstate="print"/>
          <a:stretch>
            <a:fillRect/>
          </a:stretch>
        </p:blipFill>
        <p:spPr>
          <a:xfrm>
            <a:off x="742987" y="4861890"/>
            <a:ext cx="1596765" cy="684991"/>
          </a:xfrm>
          <a:prstGeom prst="rect">
            <a:avLst/>
          </a:prstGeom>
        </p:spPr>
      </p:pic>
      <p:pic>
        <p:nvPicPr>
          <p:cNvPr id="6" name="Picture 5"/>
          <p:cNvPicPr>
            <a:picLocks noChangeAspect="1"/>
          </p:cNvPicPr>
          <p:nvPr/>
        </p:nvPicPr>
        <p:blipFill>
          <a:blip r:embed="rId7" cstate="print"/>
          <a:stretch>
            <a:fillRect/>
          </a:stretch>
        </p:blipFill>
        <p:spPr>
          <a:xfrm>
            <a:off x="2746399" y="4897119"/>
            <a:ext cx="2525545" cy="649762"/>
          </a:xfrm>
          <a:prstGeom prst="rect">
            <a:avLst/>
          </a:prstGeom>
        </p:spPr>
      </p:pic>
      <p:sp>
        <p:nvSpPr>
          <p:cNvPr id="11"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3 – cooling particle with standard formulation</a:t>
            </a:r>
            <a:endParaRPr lang="pt-BR" sz="2600" dirty="0">
              <a:latin typeface="+mj-lt"/>
            </a:endParaRPr>
          </a:p>
        </p:txBody>
      </p:sp>
    </p:spTree>
    <p:extLst>
      <p:ext uri="{BB962C8B-B14F-4D97-AF65-F5344CB8AC3E}">
        <p14:creationId xmlns:p14="http://schemas.microsoft.com/office/powerpoint/2010/main" xmlns="" val="364669992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714708" y="1556792"/>
            <a:ext cx="3353091" cy="4718713"/>
          </a:xfrm>
          <a:prstGeom prst="rect">
            <a:avLst/>
          </a:prstGeom>
        </p:spPr>
      </p:pic>
      <p:graphicFrame>
        <p:nvGraphicFramePr>
          <p:cNvPr id="7" name="Shape 223"/>
          <p:cNvGraphicFramePr/>
          <p:nvPr>
            <p:extLst>
              <p:ext uri="{D42A27DB-BD31-4B8C-83A1-F6EECF244321}">
                <p14:modId xmlns:p14="http://schemas.microsoft.com/office/powerpoint/2010/main" xmlns="" val="2400068541"/>
              </p:ext>
            </p:extLst>
          </p:nvPr>
        </p:nvGraphicFramePr>
        <p:xfrm>
          <a:off x="285647" y="1582925"/>
          <a:ext cx="4968552" cy="4754490"/>
        </p:xfrm>
        <a:graphic>
          <a:graphicData uri="http://schemas.openxmlformats.org/drawingml/2006/table">
            <a:tbl>
              <a:tblPr>
                <a:noFill/>
              </a:tblPr>
              <a:tblGrid>
                <a:gridCol w="864096"/>
                <a:gridCol w="1800200"/>
                <a:gridCol w="1440160"/>
                <a:gridCol w="864096"/>
              </a:tblGrid>
              <a:tr h="363211">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Value</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Unit</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r>
              <a:tr h="363211">
                <a:tc rowSpan="2">
                  <a:txBody>
                    <a:bodyPr/>
                    <a:lstStyle/>
                    <a:p>
                      <a:pPr lvl="0" algn="ctr" rtl="0">
                        <a:spcBef>
                          <a:spcPts val="0"/>
                        </a:spcBef>
                        <a:buNone/>
                      </a:pPr>
                      <a:r>
                        <a:rPr lang="en" sz="1200" b="1" dirty="0" smtClean="0">
                          <a:latin typeface="+mn-lt"/>
                        </a:rPr>
                        <a:t>Domain</a:t>
                      </a:r>
                      <a:endParaRPr lang="en" sz="1200" b="1" dirty="0">
                        <a:latin typeface="+mn-lt"/>
                      </a:endParaRPr>
                    </a:p>
                  </a:txBody>
                  <a:tcPr marL="91425" marR="91425" marT="91425" marB="91425" anchor="ctr">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US" sz="1200" dirty="0" smtClean="0">
                          <a:latin typeface="+mn-lt"/>
                        </a:rPr>
                        <a:t>Dimensions</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4x8x4</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r>
              <a:tr h="363211">
                <a:tc vMerge="1">
                  <a:txBody>
                    <a:bodyPr/>
                    <a:lstStyle/>
                    <a:p>
                      <a:pPr lvl="0" rtl="0">
                        <a:spcBef>
                          <a:spcPts val="0"/>
                        </a:spcBef>
                        <a:buNone/>
                      </a:pPr>
                      <a:endParaRPr lang="en" sz="1600" dirty="0">
                        <a:latin typeface="+mn-lt"/>
                      </a:endParaRPr>
                    </a:p>
                  </a:txBody>
                  <a:tcPr marL="91425" marR="91425" marT="91425" marB="91425"/>
                </a:tc>
                <a:tc>
                  <a:txBody>
                    <a:bodyPr/>
                    <a:lstStyle/>
                    <a:p>
                      <a:pPr lvl="0" algn="ctr" rtl="0">
                        <a:spcBef>
                          <a:spcPts val="0"/>
                        </a:spcBef>
                        <a:buNone/>
                      </a:pPr>
                      <a:r>
                        <a:rPr lang="en" sz="1200" dirty="0" smtClean="0">
                          <a:latin typeface="+mn-lt"/>
                        </a:rPr>
                        <a:t>Mesh size</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0.25</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rowSpan="5">
                  <a:txBody>
                    <a:bodyPr/>
                    <a:lstStyle/>
                    <a:p>
                      <a:pPr lvl="0" algn="ctr" rtl="0">
                        <a:spcBef>
                          <a:spcPts val="0"/>
                        </a:spcBef>
                        <a:buNone/>
                      </a:pPr>
                      <a:r>
                        <a:rPr lang="en" sz="1200" b="1" dirty="0" smtClean="0">
                          <a:latin typeface="+mn-lt"/>
                        </a:rPr>
                        <a:t>Particle</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Diameter</a:t>
                      </a:r>
                    </a:p>
                  </a:txBody>
                  <a:tcPr marL="91425" marR="91425" marT="91425" marB="91425"/>
                </a:tc>
                <a:tc>
                  <a:txBody>
                    <a:bodyPr/>
                    <a:lstStyle/>
                    <a:p>
                      <a:pPr lvl="0" algn="ctr" rtl="0">
                        <a:spcBef>
                          <a:spcPts val="0"/>
                        </a:spcBef>
                        <a:buNone/>
                      </a:pPr>
                      <a:r>
                        <a:rPr lang="en" sz="1200" dirty="0" smtClean="0">
                          <a:latin typeface="+mn-lt"/>
                        </a:rPr>
                        <a:t>0.2</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2500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Heat Capacity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J</a:t>
                      </a:r>
                      <a:r>
                        <a:rPr lang="en" sz="1200" dirty="0" smtClean="0">
                          <a:latin typeface="+mn-lt"/>
                        </a:rPr>
                        <a:t>/kg</a:t>
                      </a:r>
                      <a:r>
                        <a:rPr lang="en" sz="1200" baseline="0" dirty="0" smtClean="0">
                          <a:latin typeface="+mn-lt"/>
                        </a:rPr>
                        <a:t>.K</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Thermal</a:t>
                      </a:r>
                      <a:r>
                        <a:rPr lang="pt-BR" sz="1200" baseline="0" dirty="0" smtClean="0">
                          <a:latin typeface="+mn-lt"/>
                        </a:rPr>
                        <a:t> conductivity</a:t>
                      </a:r>
                      <a:endParaRPr lang="en-US" sz="1200" dirty="0" smtClean="0">
                        <a:latin typeface="+mn-lt"/>
                      </a:endParaRPr>
                    </a:p>
                  </a:txBody>
                  <a:tcPr marL="91425" marR="91425" marT="91425" marB="91425"/>
                </a:tc>
                <a:tc>
                  <a:txBody>
                    <a:bodyPr/>
                    <a:lstStyle/>
                    <a:p>
                      <a:pPr lvl="0" algn="ctr" rtl="0">
                        <a:spcBef>
                          <a:spcPts val="0"/>
                        </a:spcBef>
                        <a:buNone/>
                      </a:pPr>
                      <a:r>
                        <a:rPr lang="en-US" sz="1200" dirty="0" smtClean="0"/>
                        <a:t>100</a:t>
                      </a:r>
                      <a:endParaRPr lang="en" sz="1200" dirty="0">
                        <a:latin typeface="+mn-lt"/>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smtClean="0">
                          <a:latin typeface="+mn-lt"/>
                        </a:rPr>
                        <a:t>W</a:t>
                      </a:r>
                      <a:r>
                        <a:rPr lang="en" sz="1200" dirty="0" smtClean="0">
                          <a:latin typeface="+mn-lt"/>
                        </a:rPr>
                        <a:t>/m</a:t>
                      </a:r>
                      <a:r>
                        <a:rPr lang="en" sz="1200" baseline="0" dirty="0" smtClean="0">
                          <a:latin typeface="+mn-lt"/>
                        </a:rPr>
                        <a:t>.K</a:t>
                      </a:r>
                      <a:endParaRPr lang="en" sz="1200" baseline="30000" dirty="0" smtClean="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Initial temperature</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endParaRPr lang="en" sz="1200" baseline="30000" dirty="0">
                        <a:latin typeface="+mn-lt"/>
                      </a:endParaRPr>
                    </a:p>
                  </a:txBody>
                  <a:tcPr marL="91425" marR="91425" marT="91425" marB="91425"/>
                </a:tc>
              </a:tr>
              <a:tr h="363211">
                <a:tc rowSpan="5">
                  <a:txBody>
                    <a:bodyPr/>
                    <a:lstStyle/>
                    <a:p>
                      <a:pPr lvl="0" algn="ctr" rtl="0">
                        <a:spcBef>
                          <a:spcPts val="0"/>
                        </a:spcBef>
                        <a:buNone/>
                      </a:pPr>
                      <a:r>
                        <a:rPr lang="en" sz="1200" b="1" dirty="0" smtClean="0">
                          <a:latin typeface="+mn-lt"/>
                        </a:rPr>
                        <a:t>Water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Heat Capacity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5000</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J</a:t>
                      </a:r>
                      <a:r>
                        <a:rPr lang="en" sz="1200" dirty="0" smtClean="0">
                          <a:latin typeface="+mn-lt"/>
                        </a:rPr>
                        <a:t>/kg</a:t>
                      </a:r>
                      <a:r>
                        <a:rPr lang="en" sz="1200" baseline="0" dirty="0" smtClean="0">
                          <a:latin typeface="+mn-lt"/>
                        </a:rPr>
                        <a:t>.K</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Thermal</a:t>
                      </a:r>
                      <a:r>
                        <a:rPr lang="pt-BR" sz="1200" baseline="0" dirty="0" smtClean="0">
                          <a:latin typeface="+mn-lt"/>
                        </a:rPr>
                        <a:t> conductivity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0.5</a:t>
                      </a:r>
                      <a:endParaRPr lang="en" sz="1200" dirty="0">
                        <a:latin typeface="+mn-lt"/>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smtClean="0">
                          <a:latin typeface="+mn-lt"/>
                        </a:rPr>
                        <a:t>W</a:t>
                      </a:r>
                      <a:r>
                        <a:rPr lang="en" sz="1200" dirty="0" smtClean="0">
                          <a:latin typeface="+mn-lt"/>
                        </a:rPr>
                        <a:t>/m</a:t>
                      </a:r>
                      <a:r>
                        <a:rPr lang="en" sz="1200" baseline="0" dirty="0" smtClean="0">
                          <a:latin typeface="+mn-lt"/>
                        </a:rPr>
                        <a:t>.K</a:t>
                      </a:r>
                      <a:endParaRPr lang="en" sz="1200" baseline="30000" dirty="0" smtClean="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Temperature</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300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endParaRPr lang="en" sz="1200" baseline="30000" dirty="0">
                        <a:latin typeface="+mn-lt"/>
                      </a:endParaRPr>
                    </a:p>
                  </a:txBody>
                  <a:tcPr marL="91425" marR="91425" marT="91425" marB="91425"/>
                </a:tc>
              </a:tr>
            </a:tbl>
          </a:graphicData>
        </a:graphic>
      </p:graphicFrame>
      <p:sp>
        <p:nvSpPr>
          <p:cNvPr id="8"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3 – cooling particle with standard formulation</a:t>
            </a:r>
            <a:endParaRPr lang="pt-BR" sz="2600" dirty="0">
              <a:latin typeface="+mj-lt"/>
            </a:endParaRPr>
          </a:p>
        </p:txBody>
      </p:sp>
    </p:spTree>
    <p:extLst>
      <p:ext uri="{BB962C8B-B14F-4D97-AF65-F5344CB8AC3E}">
        <p14:creationId xmlns:p14="http://schemas.microsoft.com/office/powerpoint/2010/main" xmlns="" val="3187514757"/>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614959"/>
            <a:ext cx="4572000" cy="1179810"/>
          </a:xfrm>
          <a:prstGeom prst="rect">
            <a:avLst/>
          </a:prstGeom>
        </p:spPr>
        <p:txBody>
          <a:bodyPr>
            <a:spAutoFit/>
          </a:bodyPr>
          <a:lstStyle/>
          <a:p>
            <a:pPr marL="457200" indent="-355600">
              <a:spcBef>
                <a:spcPts val="1000"/>
              </a:spcBef>
              <a:buSzPct val="100000"/>
              <a:buFontTx/>
              <a:buChar char="●"/>
            </a:pPr>
            <a:r>
              <a:rPr lang="pt-BR" dirty="0" smtClean="0"/>
              <a:t>Standard formulation</a:t>
            </a:r>
            <a:endParaRPr lang="en-US" dirty="0" smtClean="0"/>
          </a:p>
          <a:p>
            <a:pPr marL="457200" indent="-355600">
              <a:spcBef>
                <a:spcPts val="1000"/>
              </a:spcBef>
              <a:buSzPct val="100000"/>
              <a:buFontTx/>
              <a:buChar char="●"/>
            </a:pPr>
            <a:r>
              <a:rPr lang="en-US" dirty="0" smtClean="0"/>
              <a:t>Thermal conductivity = 100 </a:t>
            </a:r>
            <a:r>
              <a:rPr lang="pt-BR" dirty="0"/>
              <a:t>W</a:t>
            </a:r>
            <a:r>
              <a:rPr lang="en" dirty="0"/>
              <a:t>/m.K</a:t>
            </a:r>
            <a:endParaRPr lang="en" baseline="30000" dirty="0"/>
          </a:p>
          <a:p>
            <a:pPr marL="914400" lvl="1" indent="-355600">
              <a:spcBef>
                <a:spcPts val="1000"/>
              </a:spcBef>
              <a:buSzPct val="100000"/>
              <a:buChar char="●"/>
            </a:pPr>
            <a:r>
              <a:rPr lang="pt-BR" dirty="0" smtClean="0"/>
              <a:t>Bi =0.01 </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xmlns="" val="0"/>
              </a:ext>
            </a:extLst>
          </a:blip>
          <a:srcRect r="6504"/>
          <a:stretch/>
        </p:blipFill>
        <p:spPr>
          <a:xfrm>
            <a:off x="-4102" y="2794769"/>
            <a:ext cx="4667067" cy="3993349"/>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xmlns="" val="0"/>
              </a:ext>
            </a:extLst>
          </a:blip>
          <a:srcRect t="-256" r="6354" b="256"/>
          <a:stretch/>
        </p:blipFill>
        <p:spPr>
          <a:xfrm>
            <a:off x="4499992" y="2348880"/>
            <a:ext cx="4536504" cy="3875450"/>
          </a:xfrm>
          <a:prstGeom prst="rect">
            <a:avLst/>
          </a:prstGeom>
        </p:spPr>
      </p:pic>
      <p:sp>
        <p:nvSpPr>
          <p:cNvPr id="10" name="Title 1"/>
          <p:cNvSpPr txBox="1">
            <a:spLocks/>
          </p:cNvSpPr>
          <p:nvPr/>
        </p:nvSpPr>
        <p:spPr>
          <a:xfrm>
            <a:off x="1663072" y="620372"/>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3 – cooling particle with standard formulation</a:t>
            </a:r>
            <a:endParaRPr lang="pt-BR" sz="2600" dirty="0">
              <a:latin typeface="+mj-lt"/>
            </a:endParaRPr>
          </a:p>
        </p:txBody>
      </p:sp>
    </p:spTree>
    <p:extLst>
      <p:ext uri="{BB962C8B-B14F-4D97-AF65-F5344CB8AC3E}">
        <p14:creationId xmlns:p14="http://schemas.microsoft.com/office/powerpoint/2010/main" xmlns="" val="948008996"/>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292944" y="1831807"/>
            <a:ext cx="6799336" cy="4524315"/>
          </a:xfrm>
          <a:prstGeom prst="rect">
            <a:avLst/>
          </a:prstGeom>
        </p:spPr>
        <p:txBody>
          <a:bodyPr wrap="square">
            <a:spAutoFit/>
          </a:bodyPr>
          <a:lstStyle/>
          <a:p>
            <a:pPr marL="457200" lvl="0" indent="-355600">
              <a:lnSpc>
                <a:spcPct val="150000"/>
              </a:lnSpc>
              <a:spcBef>
                <a:spcPts val="0"/>
              </a:spcBef>
              <a:buSzPct val="100000"/>
              <a:buChar char="●"/>
            </a:pPr>
            <a:r>
              <a:rPr lang="en-US" dirty="0" smtClean="0"/>
              <a:t>Cooling particle in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en-US" dirty="0" smtClean="0"/>
          </a:p>
          <a:p>
            <a:pPr marL="457200" lvl="0" indent="-355600">
              <a:lnSpc>
                <a:spcPct val="150000"/>
              </a:lnSpc>
              <a:spcBef>
                <a:spcPts val="0"/>
              </a:spcBef>
              <a:buSzPct val="100000"/>
              <a:buChar char="●"/>
            </a:pPr>
            <a:r>
              <a:rPr lang="pt-BR" dirty="0" smtClean="0"/>
              <a:t>Schiller &amp; Naumann drag correlation</a:t>
            </a:r>
          </a:p>
          <a:p>
            <a:pPr marL="457200" indent="-355600">
              <a:lnSpc>
                <a:spcPct val="150000"/>
              </a:lnSpc>
              <a:buSzPct val="100000"/>
              <a:buFontTx/>
              <a:buChar char="●"/>
            </a:pPr>
            <a:r>
              <a:rPr lang="pt-BR" dirty="0"/>
              <a:t>Ranz &amp; Marshal correlation for Nusselt number</a:t>
            </a:r>
            <a:endParaRPr lang="en-US"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r>
              <a:rPr lang="pt-BR" dirty="0" smtClean="0"/>
              <a:t>Temperature variation as function of heat exchange with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endParaRPr lang="en-US" dirty="0"/>
          </a:p>
          <a:p>
            <a:pPr marL="457200" lvl="0" indent="-355600">
              <a:spcBef>
                <a:spcPts val="0"/>
              </a:spcBef>
              <a:buSzPct val="100000"/>
              <a:buChar char="●"/>
            </a:pPr>
            <a:endParaRPr lang="en-US" dirty="0" smtClean="0"/>
          </a:p>
        </p:txBody>
      </p:sp>
      <p:pic>
        <p:nvPicPr>
          <p:cNvPr id="5" name="Picture 4"/>
          <p:cNvPicPr>
            <a:picLocks noChangeAspect="1"/>
          </p:cNvPicPr>
          <p:nvPr/>
        </p:nvPicPr>
        <p:blipFill>
          <a:blip r:embed="rId3" cstate="print"/>
          <a:stretch>
            <a:fillRect/>
          </a:stretch>
        </p:blipFill>
        <p:spPr>
          <a:xfrm>
            <a:off x="6804248" y="1858533"/>
            <a:ext cx="1545781" cy="2504021"/>
          </a:xfrm>
          <a:prstGeom prst="rect">
            <a:avLst/>
          </a:prstGeom>
        </p:spPr>
      </p:pic>
      <p:pic>
        <p:nvPicPr>
          <p:cNvPr id="8" name="Picture 7"/>
          <p:cNvPicPr>
            <a:picLocks noChangeAspect="1"/>
          </p:cNvPicPr>
          <p:nvPr/>
        </p:nvPicPr>
        <p:blipFill>
          <a:blip r:embed="rId4" cstate="print"/>
          <a:stretch>
            <a:fillRect/>
          </a:stretch>
        </p:blipFill>
        <p:spPr>
          <a:xfrm>
            <a:off x="395536" y="2372443"/>
            <a:ext cx="4122235" cy="748624"/>
          </a:xfrm>
          <a:prstGeom prst="rect">
            <a:avLst/>
          </a:prstGeom>
        </p:spPr>
      </p:pic>
      <p:pic>
        <p:nvPicPr>
          <p:cNvPr id="3" name="Picture 2"/>
          <p:cNvPicPr>
            <a:picLocks noChangeAspect="1"/>
          </p:cNvPicPr>
          <p:nvPr/>
        </p:nvPicPr>
        <p:blipFill>
          <a:blip r:embed="rId5" cstate="print"/>
          <a:stretch>
            <a:fillRect/>
          </a:stretch>
        </p:blipFill>
        <p:spPr>
          <a:xfrm>
            <a:off x="611560" y="4941816"/>
            <a:ext cx="1844906" cy="791440"/>
          </a:xfrm>
          <a:prstGeom prst="rect">
            <a:avLst/>
          </a:prstGeom>
        </p:spPr>
      </p:pic>
      <p:pic>
        <p:nvPicPr>
          <p:cNvPr id="6" name="Picture 5"/>
          <p:cNvPicPr>
            <a:picLocks noChangeAspect="1"/>
          </p:cNvPicPr>
          <p:nvPr/>
        </p:nvPicPr>
        <p:blipFill>
          <a:blip r:embed="rId6" cstate="print"/>
          <a:stretch>
            <a:fillRect/>
          </a:stretch>
        </p:blipFill>
        <p:spPr>
          <a:xfrm>
            <a:off x="2987824" y="4958837"/>
            <a:ext cx="2730186" cy="702411"/>
          </a:xfrm>
          <a:prstGeom prst="rect">
            <a:avLst/>
          </a:prstGeom>
        </p:spPr>
      </p:pic>
      <p:sp>
        <p:nvSpPr>
          <p:cNvPr id="11"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4 – cooling particle with improved formulation</a:t>
            </a:r>
            <a:endParaRPr lang="pt-BR" sz="2600" dirty="0">
              <a:latin typeface="+mj-lt"/>
            </a:endParaRPr>
          </a:p>
        </p:txBody>
      </p:sp>
    </p:spTree>
    <p:extLst>
      <p:ext uri="{BB962C8B-B14F-4D97-AF65-F5344CB8AC3E}">
        <p14:creationId xmlns:p14="http://schemas.microsoft.com/office/powerpoint/2010/main" xmlns="" val="373581065"/>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381000">
              <a:lnSpc>
                <a:spcPct val="150000"/>
              </a:lnSpc>
              <a:spcBef>
                <a:spcPts val="600"/>
              </a:spcBef>
              <a:buClr>
                <a:schemeClr val="dk1"/>
              </a:buClr>
              <a:buSzPct val="100000"/>
              <a:buFontTx/>
              <a:buChar char="●"/>
            </a:pPr>
            <a:r>
              <a:rPr lang="en" sz="2400" cap="none" dirty="0" smtClean="0">
                <a:solidFill>
                  <a:schemeClr val="dk1"/>
                </a:solidFill>
                <a:latin typeface="+mn-lt"/>
              </a:rPr>
              <a:t>DEM-CFD </a:t>
            </a:r>
            <a:r>
              <a:rPr lang="en" sz="2400" cap="none" dirty="0">
                <a:solidFill>
                  <a:schemeClr val="dk1"/>
                </a:solidFill>
                <a:latin typeface="+mn-lt"/>
              </a:rPr>
              <a:t>Coupling </a:t>
            </a:r>
            <a:r>
              <a:rPr lang="en" sz="2400" cap="none" dirty="0" smtClean="0">
                <a:solidFill>
                  <a:schemeClr val="dk1"/>
                </a:solidFill>
                <a:latin typeface="+mn-lt"/>
              </a:rPr>
              <a:t>Formulation</a:t>
            </a:r>
            <a:endParaRPr lang="en-US" sz="2400" cap="none" dirty="0" smtClean="0">
              <a:solidFill>
                <a:schemeClr val="dk1"/>
              </a:solidFill>
              <a:latin typeface="+mn-lt"/>
            </a:endParaRPr>
          </a:p>
          <a:p>
            <a:pPr marL="457200" lvl="0" indent="-381000">
              <a:lnSpc>
                <a:spcPct val="150000"/>
              </a:lnSpc>
              <a:spcBef>
                <a:spcPts val="600"/>
              </a:spcBef>
              <a:buClr>
                <a:schemeClr val="dk1"/>
              </a:buClr>
              <a:buSzPct val="100000"/>
              <a:buChar char="●"/>
            </a:pPr>
            <a:r>
              <a:rPr lang="en-US" sz="2400" cap="none" dirty="0" smtClean="0">
                <a:solidFill>
                  <a:schemeClr val="dk1"/>
                </a:solidFill>
                <a:latin typeface="+mn-lt"/>
              </a:rPr>
              <a:t>Validation cases</a:t>
            </a:r>
            <a:endParaRPr lang="en-US" sz="2400" cap="none" dirty="0">
              <a:solidFill>
                <a:schemeClr val="dk1"/>
              </a:solidFill>
              <a:latin typeface="+mn-lt"/>
            </a:endParaRPr>
          </a:p>
        </p:txBody>
      </p:sp>
      <p:sp>
        <p:nvSpPr>
          <p:cNvPr id="2" name="Title 1"/>
          <p:cNvSpPr>
            <a:spLocks noGrp="1"/>
          </p:cNvSpPr>
          <p:nvPr>
            <p:ph type="title"/>
          </p:nvPr>
        </p:nvSpPr>
        <p:spPr/>
        <p:txBody>
          <a:bodyPr/>
          <a:lstStyle/>
          <a:p>
            <a:pPr lvl="0"/>
            <a:r>
              <a:rPr lang="en" sz="2600" dirty="0" smtClean="0">
                <a:latin typeface="+mj-lt"/>
              </a:rPr>
              <a:t>Outline</a:t>
            </a:r>
            <a:endParaRPr lang="pt-BR" sz="2600" dirty="0">
              <a:latin typeface="+mj-lt"/>
            </a:endParaRPr>
          </a:p>
        </p:txBody>
      </p:sp>
    </p:spTree>
    <p:extLst>
      <p:ext uri="{BB962C8B-B14F-4D97-AF65-F5344CB8AC3E}">
        <p14:creationId xmlns:p14="http://schemas.microsoft.com/office/powerpoint/2010/main" xmlns="" val="548772759"/>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714708" y="1556792"/>
            <a:ext cx="3353091" cy="4718713"/>
          </a:xfrm>
          <a:prstGeom prst="rect">
            <a:avLst/>
          </a:prstGeom>
        </p:spPr>
      </p:pic>
      <p:graphicFrame>
        <p:nvGraphicFramePr>
          <p:cNvPr id="7" name="Shape 223"/>
          <p:cNvGraphicFramePr/>
          <p:nvPr>
            <p:extLst>
              <p:ext uri="{D42A27DB-BD31-4B8C-83A1-F6EECF244321}">
                <p14:modId xmlns:p14="http://schemas.microsoft.com/office/powerpoint/2010/main" xmlns="" val="2468829667"/>
              </p:ext>
            </p:extLst>
          </p:nvPr>
        </p:nvGraphicFramePr>
        <p:xfrm>
          <a:off x="285647" y="1582925"/>
          <a:ext cx="4968552" cy="4754490"/>
        </p:xfrm>
        <a:graphic>
          <a:graphicData uri="http://schemas.openxmlformats.org/drawingml/2006/table">
            <a:tbl>
              <a:tblPr>
                <a:noFill/>
              </a:tblPr>
              <a:tblGrid>
                <a:gridCol w="864096"/>
                <a:gridCol w="1800200"/>
                <a:gridCol w="1440160"/>
                <a:gridCol w="864096"/>
              </a:tblGrid>
              <a:tr h="363211">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Value</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Unit</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r>
              <a:tr h="363211">
                <a:tc rowSpan="2">
                  <a:txBody>
                    <a:bodyPr/>
                    <a:lstStyle/>
                    <a:p>
                      <a:pPr lvl="0" algn="ctr" rtl="0">
                        <a:spcBef>
                          <a:spcPts val="0"/>
                        </a:spcBef>
                        <a:buNone/>
                      </a:pPr>
                      <a:r>
                        <a:rPr lang="en" sz="1200" b="1" dirty="0" smtClean="0">
                          <a:latin typeface="+mn-lt"/>
                        </a:rPr>
                        <a:t>Domain</a:t>
                      </a:r>
                      <a:endParaRPr lang="en" sz="1200" b="1" dirty="0">
                        <a:latin typeface="+mn-lt"/>
                      </a:endParaRPr>
                    </a:p>
                  </a:txBody>
                  <a:tcPr marL="91425" marR="91425" marT="91425" marB="91425" anchor="ctr">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US" sz="1200" dirty="0" smtClean="0">
                          <a:latin typeface="+mn-lt"/>
                        </a:rPr>
                        <a:t>Dimensions</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4x8x4</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r>
              <a:tr h="363211">
                <a:tc vMerge="1">
                  <a:txBody>
                    <a:bodyPr/>
                    <a:lstStyle/>
                    <a:p>
                      <a:pPr lvl="0" rtl="0">
                        <a:spcBef>
                          <a:spcPts val="0"/>
                        </a:spcBef>
                        <a:buNone/>
                      </a:pPr>
                      <a:endParaRPr lang="en" sz="1600" dirty="0">
                        <a:latin typeface="+mn-lt"/>
                      </a:endParaRPr>
                    </a:p>
                  </a:txBody>
                  <a:tcPr marL="91425" marR="91425" marT="91425" marB="91425"/>
                </a:tc>
                <a:tc>
                  <a:txBody>
                    <a:bodyPr/>
                    <a:lstStyle/>
                    <a:p>
                      <a:pPr lvl="0" algn="ctr" rtl="0">
                        <a:spcBef>
                          <a:spcPts val="0"/>
                        </a:spcBef>
                        <a:buNone/>
                      </a:pPr>
                      <a:r>
                        <a:rPr lang="en" sz="1200" dirty="0" smtClean="0">
                          <a:latin typeface="+mn-lt"/>
                        </a:rPr>
                        <a:t>Mesh size</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0.25</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rowSpan="5">
                  <a:txBody>
                    <a:bodyPr/>
                    <a:lstStyle/>
                    <a:p>
                      <a:pPr lvl="0" algn="ctr" rtl="0">
                        <a:spcBef>
                          <a:spcPts val="0"/>
                        </a:spcBef>
                        <a:buNone/>
                      </a:pPr>
                      <a:r>
                        <a:rPr lang="en" sz="1200" b="1" dirty="0" smtClean="0">
                          <a:latin typeface="+mn-lt"/>
                        </a:rPr>
                        <a:t>Particle</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Diameter</a:t>
                      </a:r>
                    </a:p>
                  </a:txBody>
                  <a:tcPr marL="91425" marR="91425" marT="91425" marB="91425"/>
                </a:tc>
                <a:tc>
                  <a:txBody>
                    <a:bodyPr/>
                    <a:lstStyle/>
                    <a:p>
                      <a:pPr lvl="0" algn="ctr" rtl="0">
                        <a:spcBef>
                          <a:spcPts val="0"/>
                        </a:spcBef>
                        <a:buNone/>
                      </a:pPr>
                      <a:r>
                        <a:rPr lang="en" sz="1200" dirty="0" smtClean="0">
                          <a:latin typeface="+mn-lt"/>
                        </a:rPr>
                        <a:t>0.2</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2500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Heat Capacity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J</a:t>
                      </a:r>
                      <a:r>
                        <a:rPr lang="en" sz="1200" dirty="0" smtClean="0">
                          <a:latin typeface="+mn-lt"/>
                        </a:rPr>
                        <a:t>/kg</a:t>
                      </a:r>
                      <a:r>
                        <a:rPr lang="en" sz="1200" baseline="0" dirty="0" smtClean="0">
                          <a:latin typeface="+mn-lt"/>
                        </a:rPr>
                        <a:t>.K</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Thermal</a:t>
                      </a:r>
                      <a:r>
                        <a:rPr lang="pt-BR" sz="1200" baseline="0" dirty="0" smtClean="0">
                          <a:latin typeface="+mn-lt"/>
                        </a:rPr>
                        <a:t> conductivity</a:t>
                      </a:r>
                      <a:endParaRPr lang="en-US" sz="1200" dirty="0" smtClean="0">
                        <a:latin typeface="+mn-lt"/>
                      </a:endParaRPr>
                    </a:p>
                  </a:txBody>
                  <a:tcPr marL="91425" marR="91425" marT="91425" marB="91425"/>
                </a:tc>
                <a:tc>
                  <a:txBody>
                    <a:bodyPr/>
                    <a:lstStyle/>
                    <a:p>
                      <a:pPr lvl="0" algn="ctr" rtl="0">
                        <a:spcBef>
                          <a:spcPts val="0"/>
                        </a:spcBef>
                        <a:buNone/>
                      </a:pPr>
                      <a:r>
                        <a:rPr lang="en" sz="1200" b="1" dirty="0" smtClean="0">
                          <a:solidFill>
                            <a:srgbClr val="FF0000"/>
                          </a:solidFill>
                          <a:latin typeface="+mn-lt"/>
                        </a:rPr>
                        <a:t>Case</a:t>
                      </a:r>
                      <a:r>
                        <a:rPr lang="en" sz="1200" b="1" baseline="0" dirty="0" smtClean="0">
                          <a:solidFill>
                            <a:srgbClr val="FF0000"/>
                          </a:solidFill>
                          <a:latin typeface="+mn-lt"/>
                        </a:rPr>
                        <a:t> dependent</a:t>
                      </a:r>
                      <a:endParaRPr lang="en" sz="1200" b="1" dirty="0">
                        <a:solidFill>
                          <a:srgbClr val="FF0000"/>
                        </a:solidFill>
                        <a:latin typeface="+mn-lt"/>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smtClean="0">
                          <a:latin typeface="+mn-lt"/>
                        </a:rPr>
                        <a:t>W</a:t>
                      </a:r>
                      <a:r>
                        <a:rPr lang="en" sz="1200" dirty="0" smtClean="0">
                          <a:latin typeface="+mn-lt"/>
                        </a:rPr>
                        <a:t>/m</a:t>
                      </a:r>
                      <a:r>
                        <a:rPr lang="en" sz="1200" baseline="0" dirty="0" smtClean="0">
                          <a:latin typeface="+mn-lt"/>
                        </a:rPr>
                        <a:t>.K</a:t>
                      </a:r>
                      <a:endParaRPr lang="en" sz="1200" baseline="30000" dirty="0" smtClean="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Initial temperature</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endParaRPr lang="en" sz="1200" baseline="30000" dirty="0">
                        <a:latin typeface="+mn-lt"/>
                      </a:endParaRPr>
                    </a:p>
                  </a:txBody>
                  <a:tcPr marL="91425" marR="91425" marT="91425" marB="91425"/>
                </a:tc>
              </a:tr>
              <a:tr h="363211">
                <a:tc rowSpan="5">
                  <a:txBody>
                    <a:bodyPr/>
                    <a:lstStyle/>
                    <a:p>
                      <a:pPr lvl="0" algn="ctr" rtl="0">
                        <a:spcBef>
                          <a:spcPts val="0"/>
                        </a:spcBef>
                        <a:buNone/>
                      </a:pPr>
                      <a:r>
                        <a:rPr lang="en" sz="1200" b="1" dirty="0" smtClean="0">
                          <a:latin typeface="+mn-lt"/>
                        </a:rPr>
                        <a:t>Water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Heat Capacity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5000</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J</a:t>
                      </a:r>
                      <a:r>
                        <a:rPr lang="en" sz="1200" dirty="0" smtClean="0">
                          <a:latin typeface="+mn-lt"/>
                        </a:rPr>
                        <a:t>/kg</a:t>
                      </a:r>
                      <a:r>
                        <a:rPr lang="en" sz="1200" baseline="0" dirty="0" smtClean="0">
                          <a:latin typeface="+mn-lt"/>
                        </a:rPr>
                        <a:t>.K</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Thermal</a:t>
                      </a:r>
                      <a:r>
                        <a:rPr lang="pt-BR" sz="1200" baseline="0" dirty="0" smtClean="0">
                          <a:latin typeface="+mn-lt"/>
                        </a:rPr>
                        <a:t> conductivity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0.5</a:t>
                      </a:r>
                      <a:endParaRPr lang="en" sz="1200" dirty="0">
                        <a:latin typeface="+mn-lt"/>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smtClean="0">
                          <a:latin typeface="+mn-lt"/>
                        </a:rPr>
                        <a:t>W</a:t>
                      </a:r>
                      <a:r>
                        <a:rPr lang="en" sz="1200" dirty="0" smtClean="0">
                          <a:latin typeface="+mn-lt"/>
                        </a:rPr>
                        <a:t>/m</a:t>
                      </a:r>
                      <a:r>
                        <a:rPr lang="en" sz="1200" baseline="0" dirty="0" smtClean="0">
                          <a:latin typeface="+mn-lt"/>
                        </a:rPr>
                        <a:t>.K</a:t>
                      </a:r>
                      <a:endParaRPr lang="en" sz="1200" baseline="30000" dirty="0" smtClean="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Temperature</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300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endParaRPr lang="en" sz="1200" baseline="30000" dirty="0">
                        <a:latin typeface="+mn-lt"/>
                      </a:endParaRPr>
                    </a:p>
                  </a:txBody>
                  <a:tcPr marL="91425" marR="91425" marT="91425" marB="91425"/>
                </a:tc>
              </a:tr>
            </a:tbl>
          </a:graphicData>
        </a:graphic>
      </p:graphicFrame>
      <p:sp>
        <p:nvSpPr>
          <p:cNvPr id="8"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4 – cooling particle with improved formulation</a:t>
            </a:r>
            <a:endParaRPr lang="pt-BR" sz="2600" dirty="0">
              <a:latin typeface="+mj-lt"/>
            </a:endParaRPr>
          </a:p>
        </p:txBody>
      </p:sp>
    </p:spTree>
    <p:extLst>
      <p:ext uri="{BB962C8B-B14F-4D97-AF65-F5344CB8AC3E}">
        <p14:creationId xmlns:p14="http://schemas.microsoft.com/office/powerpoint/2010/main" xmlns="" val="62098576"/>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2276872"/>
            <a:ext cx="3134583" cy="2010807"/>
          </a:xfrm>
          <a:prstGeom prst="rect">
            <a:avLst/>
          </a:prstGeom>
        </p:spPr>
        <p:txBody>
          <a:bodyPr wrap="square">
            <a:spAutoFit/>
          </a:bodyPr>
          <a:lstStyle/>
          <a:p>
            <a:pPr marL="457200" indent="-355600">
              <a:spcBef>
                <a:spcPts val="1000"/>
              </a:spcBef>
              <a:buSzPct val="100000"/>
              <a:buFontTx/>
              <a:buChar char="●"/>
            </a:pPr>
            <a:r>
              <a:rPr lang="pt-BR" dirty="0" smtClean="0"/>
              <a:t>Standard vs. improved formulation</a:t>
            </a:r>
            <a:endParaRPr lang="en-US" dirty="0" smtClean="0"/>
          </a:p>
          <a:p>
            <a:pPr marL="457200" indent="-355600">
              <a:spcBef>
                <a:spcPts val="1000"/>
              </a:spcBef>
              <a:buSzPct val="100000"/>
              <a:buFontTx/>
              <a:buChar char="●"/>
            </a:pPr>
            <a:r>
              <a:rPr lang="en-US" dirty="0" smtClean="0"/>
              <a:t>Thermal conductivity </a:t>
            </a:r>
            <a:r>
              <a:rPr lang="pt-BR" dirty="0" smtClean="0"/>
              <a:t>modified in order to have different Biot numbers</a:t>
            </a:r>
            <a:endParaRPr lang="en" baseline="30000" dirty="0"/>
          </a:p>
          <a:p>
            <a:pPr marL="914400" lvl="1" indent="-355600">
              <a:spcBef>
                <a:spcPts val="1000"/>
              </a:spcBef>
              <a:buSzPct val="100000"/>
              <a:buChar char="●"/>
            </a:pPr>
            <a:r>
              <a:rPr lang="pt-BR" dirty="0" smtClean="0"/>
              <a:t>Bi =0. 1, 1.0 and 10.0</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xmlns="" val="0"/>
              </a:ext>
            </a:extLst>
          </a:blip>
          <a:srcRect r="6124" b="2884"/>
          <a:stretch/>
        </p:blipFill>
        <p:spPr>
          <a:xfrm>
            <a:off x="3225548" y="1298600"/>
            <a:ext cx="5916489" cy="4896544"/>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4 – cooling particle with improved formulation</a:t>
            </a:r>
            <a:endParaRPr lang="pt-BR" sz="2600" dirty="0">
              <a:latin typeface="+mj-lt"/>
            </a:endParaRPr>
          </a:p>
        </p:txBody>
      </p:sp>
    </p:spTree>
    <p:extLst>
      <p:ext uri="{BB962C8B-B14F-4D97-AF65-F5344CB8AC3E}">
        <p14:creationId xmlns:p14="http://schemas.microsoft.com/office/powerpoint/2010/main" xmlns="" val="4180971603"/>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2276872"/>
            <a:ext cx="3134583" cy="2010807"/>
          </a:xfrm>
          <a:prstGeom prst="rect">
            <a:avLst/>
          </a:prstGeom>
        </p:spPr>
        <p:txBody>
          <a:bodyPr wrap="square">
            <a:spAutoFit/>
          </a:bodyPr>
          <a:lstStyle/>
          <a:p>
            <a:pPr marL="457200" indent="-355600">
              <a:spcBef>
                <a:spcPts val="1000"/>
              </a:spcBef>
              <a:buSzPct val="100000"/>
              <a:buFontTx/>
              <a:buChar char="●"/>
            </a:pPr>
            <a:r>
              <a:rPr lang="pt-BR" dirty="0"/>
              <a:t>Standard </a:t>
            </a:r>
            <a:r>
              <a:rPr lang="pt-BR" dirty="0" smtClean="0"/>
              <a:t>vs. </a:t>
            </a:r>
            <a:r>
              <a:rPr lang="pt-BR" dirty="0"/>
              <a:t>improved formulation</a:t>
            </a:r>
            <a:endParaRPr lang="en-US" dirty="0" smtClean="0"/>
          </a:p>
          <a:p>
            <a:pPr marL="457200" indent="-355600">
              <a:spcBef>
                <a:spcPts val="1000"/>
              </a:spcBef>
              <a:buSzPct val="100000"/>
              <a:buFontTx/>
              <a:buChar char="●"/>
            </a:pPr>
            <a:r>
              <a:rPr lang="en-US" dirty="0" smtClean="0"/>
              <a:t>Thermal conductivity </a:t>
            </a:r>
            <a:r>
              <a:rPr lang="pt-BR" dirty="0" smtClean="0"/>
              <a:t>modified in order to have different Biot numbers</a:t>
            </a:r>
            <a:endParaRPr lang="en" baseline="30000" dirty="0"/>
          </a:p>
          <a:p>
            <a:pPr marL="914400" lvl="1" indent="-355600">
              <a:spcBef>
                <a:spcPts val="1000"/>
              </a:spcBef>
              <a:buSzPct val="100000"/>
              <a:buChar char="●"/>
            </a:pPr>
            <a:r>
              <a:rPr lang="pt-BR" dirty="0" smtClean="0"/>
              <a:t>Bi =0. 1, 1.0 and 10.0</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xmlns="" val="0"/>
              </a:ext>
            </a:extLst>
          </a:blip>
          <a:srcRect r="6126"/>
          <a:stretch/>
        </p:blipFill>
        <p:spPr>
          <a:xfrm>
            <a:off x="3382390" y="1412776"/>
            <a:ext cx="5472608" cy="4663795"/>
          </a:xfrm>
          <a:prstGeom prst="rect">
            <a:avLst/>
          </a:prstGeom>
        </p:spPr>
      </p:pic>
      <p:sp>
        <p:nvSpPr>
          <p:cNvPr id="7"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4 – cooling particle with improved formulation</a:t>
            </a:r>
            <a:endParaRPr lang="pt-BR" sz="2600" dirty="0">
              <a:latin typeface="+mj-lt"/>
            </a:endParaRPr>
          </a:p>
        </p:txBody>
      </p:sp>
    </p:spTree>
    <p:extLst>
      <p:ext uri="{BB962C8B-B14F-4D97-AF65-F5344CB8AC3E}">
        <p14:creationId xmlns:p14="http://schemas.microsoft.com/office/powerpoint/2010/main" xmlns="" val="21455738"/>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 name="Title 1"/>
          <p:cNvSpPr>
            <a:spLocks noGrp="1"/>
          </p:cNvSpPr>
          <p:nvPr>
            <p:ph type="title"/>
          </p:nvPr>
        </p:nvSpPr>
        <p:spPr>
          <a:xfrm>
            <a:off x="1663072" y="603899"/>
            <a:ext cx="6120680" cy="288032"/>
          </a:xfrm>
        </p:spPr>
        <p:txBody>
          <a:bodyPr/>
          <a:lstStyle/>
          <a:p>
            <a:pPr lvl="0"/>
            <a:r>
              <a:rPr lang="en" sz="2600" dirty="0" smtClean="0">
                <a:latin typeface="+mj-lt"/>
              </a:rPr>
              <a:t>Case 5 – falling particle with heat source</a:t>
            </a:r>
            <a:endParaRPr lang="pt-BR" sz="2600" dirty="0">
              <a:latin typeface="+mj-lt"/>
            </a:endParaRPr>
          </a:p>
        </p:txBody>
      </p:sp>
      <p:sp>
        <p:nvSpPr>
          <p:cNvPr id="4" name="Rectangle 3"/>
          <p:cNvSpPr/>
          <p:nvPr/>
        </p:nvSpPr>
        <p:spPr>
          <a:xfrm>
            <a:off x="292944" y="1831807"/>
            <a:ext cx="6799336" cy="4524315"/>
          </a:xfrm>
          <a:prstGeom prst="rect">
            <a:avLst/>
          </a:prstGeom>
        </p:spPr>
        <p:txBody>
          <a:bodyPr wrap="square">
            <a:spAutoFit/>
          </a:bodyPr>
          <a:lstStyle/>
          <a:p>
            <a:pPr marL="457200" lvl="0" indent="-355600">
              <a:lnSpc>
                <a:spcPct val="150000"/>
              </a:lnSpc>
              <a:spcBef>
                <a:spcPts val="0"/>
              </a:spcBef>
              <a:buSzPct val="100000"/>
              <a:buChar char="●"/>
            </a:pPr>
            <a:r>
              <a:rPr lang="en-US" dirty="0" smtClean="0"/>
              <a:t>Cooling particle with volumetric heat source in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en-US" dirty="0" smtClean="0"/>
          </a:p>
          <a:p>
            <a:pPr marL="457200" lvl="0" indent="-355600">
              <a:lnSpc>
                <a:spcPct val="150000"/>
              </a:lnSpc>
              <a:spcBef>
                <a:spcPts val="0"/>
              </a:spcBef>
              <a:buSzPct val="100000"/>
              <a:buChar char="●"/>
            </a:pPr>
            <a:r>
              <a:rPr lang="pt-BR" dirty="0" smtClean="0"/>
              <a:t>Schiller &amp; Naumann drag correlation</a:t>
            </a:r>
          </a:p>
          <a:p>
            <a:pPr marL="457200" indent="-355600">
              <a:lnSpc>
                <a:spcPct val="150000"/>
              </a:lnSpc>
              <a:buSzPct val="100000"/>
              <a:buFontTx/>
              <a:buChar char="●"/>
            </a:pPr>
            <a:r>
              <a:rPr lang="pt-BR" dirty="0"/>
              <a:t>Ranz &amp; Marshal correlation for Nusselt number</a:t>
            </a:r>
            <a:endParaRPr lang="en-US"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r>
              <a:rPr lang="pt-BR" dirty="0" smtClean="0"/>
              <a:t>Temperature variation as function of heat exchange with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endParaRPr lang="en-US" dirty="0"/>
          </a:p>
          <a:p>
            <a:pPr marL="457200" lvl="0" indent="-355600">
              <a:spcBef>
                <a:spcPts val="0"/>
              </a:spcBef>
              <a:buSzPct val="100000"/>
              <a:buChar char="●"/>
            </a:pPr>
            <a:endParaRPr lang="en-US" dirty="0" smtClean="0"/>
          </a:p>
        </p:txBody>
      </p:sp>
      <p:pic>
        <p:nvPicPr>
          <p:cNvPr id="5" name="Picture 4"/>
          <p:cNvPicPr>
            <a:picLocks noChangeAspect="1"/>
          </p:cNvPicPr>
          <p:nvPr/>
        </p:nvPicPr>
        <p:blipFill>
          <a:blip r:embed="rId3" cstate="print"/>
          <a:stretch>
            <a:fillRect/>
          </a:stretch>
        </p:blipFill>
        <p:spPr>
          <a:xfrm>
            <a:off x="6804248" y="1858533"/>
            <a:ext cx="1545781" cy="2504021"/>
          </a:xfrm>
          <a:prstGeom prst="rect">
            <a:avLst/>
          </a:prstGeom>
        </p:spPr>
      </p:pic>
      <p:pic>
        <p:nvPicPr>
          <p:cNvPr id="8" name="Picture 7"/>
          <p:cNvPicPr>
            <a:picLocks noChangeAspect="1"/>
          </p:cNvPicPr>
          <p:nvPr/>
        </p:nvPicPr>
        <p:blipFill>
          <a:blip r:embed="rId4" cstate="print"/>
          <a:stretch>
            <a:fillRect/>
          </a:stretch>
        </p:blipFill>
        <p:spPr>
          <a:xfrm>
            <a:off x="395536" y="2372443"/>
            <a:ext cx="4122235" cy="748624"/>
          </a:xfrm>
          <a:prstGeom prst="rect">
            <a:avLst/>
          </a:prstGeom>
        </p:spPr>
      </p:pic>
      <p:pic>
        <p:nvPicPr>
          <p:cNvPr id="9" name="Picture 8"/>
          <p:cNvPicPr>
            <a:picLocks noChangeAspect="1"/>
          </p:cNvPicPr>
          <p:nvPr/>
        </p:nvPicPr>
        <p:blipFill>
          <a:blip r:embed="rId5" cstate="print"/>
          <a:stretch>
            <a:fillRect/>
          </a:stretch>
        </p:blipFill>
        <p:spPr>
          <a:xfrm>
            <a:off x="524581" y="4880903"/>
            <a:ext cx="6336061" cy="843054"/>
          </a:xfrm>
          <a:prstGeom prst="rect">
            <a:avLst/>
          </a:prstGeom>
        </p:spPr>
      </p:pic>
    </p:spTree>
    <p:extLst>
      <p:ext uri="{BB962C8B-B14F-4D97-AF65-F5344CB8AC3E}">
        <p14:creationId xmlns:p14="http://schemas.microsoft.com/office/powerpoint/2010/main" xmlns="" val="2086628860"/>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70626" y="1916832"/>
            <a:ext cx="3184891" cy="1051570"/>
          </a:xfrm>
          <a:prstGeom prst="rect">
            <a:avLst/>
          </a:prstGeom>
        </p:spPr>
        <p:txBody>
          <a:bodyPr wrap="square">
            <a:spAutoFit/>
          </a:bodyPr>
          <a:lstStyle/>
          <a:p>
            <a:pPr marL="457200" indent="-355600">
              <a:spcBef>
                <a:spcPts val="1000"/>
              </a:spcBef>
              <a:buSzPct val="100000"/>
              <a:buFontTx/>
              <a:buChar char="●"/>
            </a:pPr>
            <a:r>
              <a:rPr lang="pt-BR" dirty="0" smtClean="0"/>
              <a:t>Standard formulation</a:t>
            </a:r>
            <a:endParaRPr lang="en-US" dirty="0" smtClean="0"/>
          </a:p>
          <a:p>
            <a:pPr marL="457200" indent="-355600">
              <a:spcBef>
                <a:spcPts val="1000"/>
              </a:spcBef>
              <a:buSzPct val="100000"/>
              <a:buFontTx/>
              <a:buChar char="●"/>
            </a:pPr>
            <a:r>
              <a:rPr lang="pt-BR" dirty="0" smtClean="0"/>
              <a:t>Three different heat source values</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164327" y="1340767"/>
            <a:ext cx="5960436" cy="4768348"/>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5 – falling particle with heat source</a:t>
            </a:r>
            <a:endParaRPr lang="pt-BR" sz="2600" dirty="0">
              <a:latin typeface="+mj-lt"/>
            </a:endParaRPr>
          </a:p>
        </p:txBody>
      </p:sp>
    </p:spTree>
    <p:extLst>
      <p:ext uri="{BB962C8B-B14F-4D97-AF65-F5344CB8AC3E}">
        <p14:creationId xmlns:p14="http://schemas.microsoft.com/office/powerpoint/2010/main" xmlns="" val="3980119783"/>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71226" y="2060848"/>
            <a:ext cx="3184891" cy="2010807"/>
          </a:xfrm>
          <a:prstGeom prst="rect">
            <a:avLst/>
          </a:prstGeom>
        </p:spPr>
        <p:txBody>
          <a:bodyPr wrap="square">
            <a:spAutoFit/>
          </a:bodyPr>
          <a:lstStyle/>
          <a:p>
            <a:pPr marL="457200" indent="-355600">
              <a:spcBef>
                <a:spcPts val="1000"/>
              </a:spcBef>
              <a:buSzPct val="100000"/>
              <a:buFontTx/>
              <a:buChar char="●"/>
            </a:pPr>
            <a:r>
              <a:rPr lang="pt-BR" dirty="0"/>
              <a:t>Standard x improved formulation</a:t>
            </a:r>
            <a:endParaRPr lang="en-US" dirty="0"/>
          </a:p>
          <a:p>
            <a:pPr marL="457200" indent="-355600">
              <a:spcBef>
                <a:spcPts val="1000"/>
              </a:spcBef>
              <a:buSzPct val="100000"/>
              <a:buFontTx/>
              <a:buChar char="●"/>
            </a:pPr>
            <a:r>
              <a:rPr lang="en-US" dirty="0" smtClean="0"/>
              <a:t>Thermal </a:t>
            </a:r>
            <a:r>
              <a:rPr lang="en-US" dirty="0"/>
              <a:t>conductivity </a:t>
            </a:r>
            <a:r>
              <a:rPr lang="pt-BR" dirty="0"/>
              <a:t>modified in order to have different Biot numbers</a:t>
            </a:r>
            <a:endParaRPr lang="en" baseline="30000" dirty="0"/>
          </a:p>
          <a:p>
            <a:pPr marL="914400" lvl="1" indent="-355600">
              <a:spcBef>
                <a:spcPts val="1000"/>
              </a:spcBef>
              <a:buSzPct val="100000"/>
              <a:buChar char="●"/>
            </a:pPr>
            <a:r>
              <a:rPr lang="pt-BR" dirty="0"/>
              <a:t>Bi =0. 1, 1.0 and 10.0</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164327" y="1340767"/>
            <a:ext cx="5960436" cy="4768348"/>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5 – falling particle with heat source</a:t>
            </a:r>
            <a:endParaRPr lang="pt-BR" sz="2600" dirty="0">
              <a:latin typeface="+mj-lt"/>
            </a:endParaRPr>
          </a:p>
        </p:txBody>
      </p:sp>
    </p:spTree>
    <p:extLst>
      <p:ext uri="{BB962C8B-B14F-4D97-AF65-F5344CB8AC3E}">
        <p14:creationId xmlns:p14="http://schemas.microsoft.com/office/powerpoint/2010/main" xmlns="" val="2207893518"/>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55444" y="2060848"/>
            <a:ext cx="3184891" cy="2010807"/>
          </a:xfrm>
          <a:prstGeom prst="rect">
            <a:avLst/>
          </a:prstGeom>
        </p:spPr>
        <p:txBody>
          <a:bodyPr wrap="square">
            <a:spAutoFit/>
          </a:bodyPr>
          <a:lstStyle/>
          <a:p>
            <a:pPr marL="457200" indent="-355600">
              <a:spcBef>
                <a:spcPts val="1000"/>
              </a:spcBef>
              <a:buSzPct val="100000"/>
              <a:buFontTx/>
              <a:buChar char="●"/>
            </a:pPr>
            <a:r>
              <a:rPr lang="pt-BR" dirty="0"/>
              <a:t>Standard x improved formulation</a:t>
            </a:r>
            <a:endParaRPr lang="en-US" dirty="0"/>
          </a:p>
          <a:p>
            <a:pPr marL="457200" indent="-355600">
              <a:spcBef>
                <a:spcPts val="1000"/>
              </a:spcBef>
              <a:buSzPct val="100000"/>
              <a:buFontTx/>
              <a:buChar char="●"/>
            </a:pPr>
            <a:r>
              <a:rPr lang="en-US" dirty="0" smtClean="0"/>
              <a:t>Thermal </a:t>
            </a:r>
            <a:r>
              <a:rPr lang="en-US" dirty="0"/>
              <a:t>conductivity </a:t>
            </a:r>
            <a:r>
              <a:rPr lang="pt-BR" dirty="0"/>
              <a:t>modified in order to have different Biot numbers</a:t>
            </a:r>
            <a:endParaRPr lang="en" baseline="30000" dirty="0"/>
          </a:p>
          <a:p>
            <a:pPr marL="914400" lvl="1" indent="-355600">
              <a:spcBef>
                <a:spcPts val="1000"/>
              </a:spcBef>
              <a:buSzPct val="100000"/>
              <a:buChar char="●"/>
            </a:pPr>
            <a:r>
              <a:rPr lang="pt-BR" dirty="0"/>
              <a:t>Bi =0. 1, 1.0 and 10.0</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164327" y="1340767"/>
            <a:ext cx="5960435" cy="4768348"/>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5 – falling particle with heat source</a:t>
            </a:r>
            <a:endParaRPr lang="pt-BR" sz="2600" dirty="0">
              <a:latin typeface="+mj-lt"/>
            </a:endParaRPr>
          </a:p>
        </p:txBody>
      </p:sp>
    </p:spTree>
    <p:extLst>
      <p:ext uri="{BB962C8B-B14F-4D97-AF65-F5344CB8AC3E}">
        <p14:creationId xmlns:p14="http://schemas.microsoft.com/office/powerpoint/2010/main" xmlns="" val="3699426731"/>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70626" y="2060848"/>
            <a:ext cx="3184891" cy="2010807"/>
          </a:xfrm>
          <a:prstGeom prst="rect">
            <a:avLst/>
          </a:prstGeom>
        </p:spPr>
        <p:txBody>
          <a:bodyPr wrap="square">
            <a:spAutoFit/>
          </a:bodyPr>
          <a:lstStyle/>
          <a:p>
            <a:pPr marL="457200" indent="-355600">
              <a:spcBef>
                <a:spcPts val="1000"/>
              </a:spcBef>
              <a:buSzPct val="100000"/>
              <a:buFontTx/>
              <a:buChar char="●"/>
            </a:pPr>
            <a:r>
              <a:rPr lang="pt-BR" dirty="0"/>
              <a:t>Standard </a:t>
            </a:r>
            <a:r>
              <a:rPr lang="pt-BR" dirty="0" smtClean="0"/>
              <a:t>x improved formulation</a:t>
            </a:r>
            <a:endParaRPr lang="en-US" dirty="0"/>
          </a:p>
          <a:p>
            <a:pPr marL="457200" indent="-355600">
              <a:spcBef>
                <a:spcPts val="1000"/>
              </a:spcBef>
              <a:buSzPct val="100000"/>
              <a:buFontTx/>
              <a:buChar char="●"/>
            </a:pPr>
            <a:r>
              <a:rPr lang="en-US" dirty="0"/>
              <a:t>Thermal conductivity </a:t>
            </a:r>
            <a:r>
              <a:rPr lang="pt-BR" dirty="0"/>
              <a:t>modified in order to have different Biot numbers</a:t>
            </a:r>
            <a:endParaRPr lang="en" baseline="30000" dirty="0"/>
          </a:p>
          <a:p>
            <a:pPr marL="914400" lvl="1" indent="-355600">
              <a:spcBef>
                <a:spcPts val="1000"/>
              </a:spcBef>
              <a:buSzPct val="100000"/>
              <a:buChar char="●"/>
            </a:pPr>
            <a:r>
              <a:rPr lang="pt-BR" dirty="0"/>
              <a:t>Bi =0. 1, 1.0 and 10.0</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3164327" y="1340767"/>
            <a:ext cx="5960435" cy="4768347"/>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5 – falling particle with heat source</a:t>
            </a:r>
            <a:endParaRPr lang="pt-BR" sz="2600" dirty="0">
              <a:latin typeface="+mj-lt"/>
            </a:endParaRPr>
          </a:p>
        </p:txBody>
      </p:sp>
    </p:spTree>
    <p:extLst>
      <p:ext uri="{BB962C8B-B14F-4D97-AF65-F5344CB8AC3E}">
        <p14:creationId xmlns:p14="http://schemas.microsoft.com/office/powerpoint/2010/main" xmlns="" val="2687581532"/>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292943" y="1831807"/>
            <a:ext cx="4495081" cy="3693319"/>
          </a:xfrm>
          <a:prstGeom prst="rect">
            <a:avLst/>
          </a:prstGeom>
        </p:spPr>
        <p:txBody>
          <a:bodyPr wrap="square">
            <a:spAutoFit/>
          </a:bodyPr>
          <a:lstStyle/>
          <a:p>
            <a:pPr marL="457200" lvl="0" indent="-355600">
              <a:lnSpc>
                <a:spcPct val="150000"/>
              </a:lnSpc>
              <a:spcBef>
                <a:spcPts val="0"/>
              </a:spcBef>
              <a:buSzPct val="100000"/>
              <a:buChar char="●"/>
            </a:pPr>
            <a:r>
              <a:rPr lang="en-US" dirty="0" smtClean="0"/>
              <a:t>Water flowing through fixed bed of particles</a:t>
            </a:r>
          </a:p>
          <a:p>
            <a:pPr marL="457200" lvl="0" indent="-355600">
              <a:lnSpc>
                <a:spcPct val="150000"/>
              </a:lnSpc>
              <a:spcBef>
                <a:spcPts val="0"/>
              </a:spcBef>
              <a:buSzPct val="100000"/>
              <a:buChar char="●"/>
            </a:pPr>
            <a:r>
              <a:rPr lang="pt-BR" dirty="0" smtClean="0"/>
              <a:t>Pressure drop comparison against Ergun correlation</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r>
              <a:rPr lang="pt-BR" dirty="0" smtClean="0"/>
              <a:t>Fluid velocity as function of void fraction</a:t>
            </a:r>
            <a:endParaRPr lang="en-US" dirty="0"/>
          </a:p>
          <a:p>
            <a:pPr marL="457200" lvl="0" indent="-355600">
              <a:spcBef>
                <a:spcPts val="0"/>
              </a:spcBef>
              <a:buSzPct val="100000"/>
              <a:buChar char="●"/>
            </a:pPr>
            <a:endParaRPr lang="en-US" dirty="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5745637" y="980728"/>
            <a:ext cx="1377815" cy="491989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xmlns="" val="0"/>
              </a:ext>
            </a:extLst>
          </a:blip>
          <a:stretch>
            <a:fillRect/>
          </a:stretch>
        </p:blipFill>
        <p:spPr>
          <a:xfrm>
            <a:off x="7311904" y="866840"/>
            <a:ext cx="1390008" cy="5011346"/>
          </a:xfrm>
          <a:prstGeom prst="rect">
            <a:avLst/>
          </a:prstGeom>
        </p:spPr>
      </p:pic>
      <p:pic>
        <p:nvPicPr>
          <p:cNvPr id="7" name="Picture 6"/>
          <p:cNvPicPr>
            <a:picLocks noChangeAspect="1"/>
          </p:cNvPicPr>
          <p:nvPr/>
        </p:nvPicPr>
        <p:blipFill>
          <a:blip r:embed="rId5" cstate="print"/>
          <a:stretch>
            <a:fillRect/>
          </a:stretch>
        </p:blipFill>
        <p:spPr>
          <a:xfrm>
            <a:off x="395536" y="3627374"/>
            <a:ext cx="3856020" cy="899395"/>
          </a:xfrm>
          <a:prstGeom prst="rect">
            <a:avLst/>
          </a:prstGeom>
        </p:spPr>
      </p:pic>
      <p:pic>
        <p:nvPicPr>
          <p:cNvPr id="10" name="Picture 9"/>
          <p:cNvPicPr>
            <a:picLocks noChangeAspect="1"/>
          </p:cNvPicPr>
          <p:nvPr/>
        </p:nvPicPr>
        <p:blipFill>
          <a:blip r:embed="rId6" cstate="print"/>
          <a:stretch>
            <a:fillRect/>
          </a:stretch>
        </p:blipFill>
        <p:spPr>
          <a:xfrm>
            <a:off x="2051720" y="5303293"/>
            <a:ext cx="966995" cy="678408"/>
          </a:xfrm>
          <a:prstGeom prst="rect">
            <a:avLst/>
          </a:prstGeom>
        </p:spPr>
      </p:pic>
      <p:sp>
        <p:nvSpPr>
          <p:cNvPr id="13" name="Title 1"/>
          <p:cNvSpPr txBox="1">
            <a:spLocks/>
          </p:cNvSpPr>
          <p:nvPr/>
        </p:nvSpPr>
        <p:spPr>
          <a:xfrm>
            <a:off x="1663072" y="603899"/>
            <a:ext cx="4349088"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6 – water flowing through fixed bed</a:t>
            </a:r>
            <a:endParaRPr lang="pt-BR" sz="2600" dirty="0">
              <a:latin typeface="+mj-lt"/>
            </a:endParaRPr>
          </a:p>
        </p:txBody>
      </p:sp>
    </p:spTree>
    <p:extLst>
      <p:ext uri="{BB962C8B-B14F-4D97-AF65-F5344CB8AC3E}">
        <p14:creationId xmlns:p14="http://schemas.microsoft.com/office/powerpoint/2010/main" xmlns="" val="3126504174"/>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6736834" y="1196752"/>
            <a:ext cx="1308839" cy="4718713"/>
          </a:xfrm>
          <a:prstGeom prst="rect">
            <a:avLst/>
          </a:prstGeom>
        </p:spPr>
      </p:pic>
      <p:sp>
        <p:nvSpPr>
          <p:cNvPr id="4" name="Rectangle 3"/>
          <p:cNvSpPr/>
          <p:nvPr/>
        </p:nvSpPr>
        <p:spPr>
          <a:xfrm>
            <a:off x="108012" y="1772816"/>
            <a:ext cx="4572000" cy="369332"/>
          </a:xfrm>
          <a:prstGeom prst="rect">
            <a:avLst/>
          </a:prstGeom>
        </p:spPr>
        <p:txBody>
          <a:bodyPr>
            <a:spAutoFit/>
          </a:bodyPr>
          <a:lstStyle/>
          <a:p>
            <a:pPr marL="457200" lvl="0" indent="-355600">
              <a:spcBef>
                <a:spcPts val="0"/>
              </a:spcBef>
              <a:buSzPct val="100000"/>
              <a:buChar char="●"/>
            </a:pPr>
            <a:r>
              <a:rPr lang="pt-BR" dirty="0" smtClean="0"/>
              <a:t>Huilin &amp; Gidaspow drag corrleation</a:t>
            </a:r>
            <a:endParaRPr lang="en-US" dirty="0"/>
          </a:p>
        </p:txBody>
      </p:sp>
      <p:graphicFrame>
        <p:nvGraphicFramePr>
          <p:cNvPr id="7" name="Shape 223"/>
          <p:cNvGraphicFramePr/>
          <p:nvPr>
            <p:extLst/>
          </p:nvPr>
        </p:nvGraphicFramePr>
        <p:xfrm>
          <a:off x="285647" y="2623895"/>
          <a:ext cx="4968552" cy="3291570"/>
        </p:xfrm>
        <a:graphic>
          <a:graphicData uri="http://schemas.openxmlformats.org/drawingml/2006/table">
            <a:tbl>
              <a:tblPr>
                <a:noFill/>
              </a:tblPr>
              <a:tblGrid>
                <a:gridCol w="864096"/>
                <a:gridCol w="1800200"/>
                <a:gridCol w="1440160"/>
                <a:gridCol w="864096"/>
              </a:tblGrid>
              <a:tr h="363211">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Value</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Unit</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r>
              <a:tr h="363211">
                <a:tc rowSpan="2">
                  <a:txBody>
                    <a:bodyPr/>
                    <a:lstStyle/>
                    <a:p>
                      <a:pPr lvl="0" algn="ctr" rtl="0">
                        <a:spcBef>
                          <a:spcPts val="0"/>
                        </a:spcBef>
                        <a:buNone/>
                      </a:pPr>
                      <a:r>
                        <a:rPr lang="en" sz="1200" b="1" dirty="0" smtClean="0">
                          <a:latin typeface="+mn-lt"/>
                        </a:rPr>
                        <a:t>Domain</a:t>
                      </a:r>
                      <a:endParaRPr lang="en" sz="1200" b="1" dirty="0">
                        <a:latin typeface="+mn-lt"/>
                      </a:endParaRPr>
                    </a:p>
                  </a:txBody>
                  <a:tcPr marL="91425" marR="91425" marT="91425" marB="91425" anchor="ctr">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US" sz="1200" dirty="0" smtClean="0">
                          <a:latin typeface="+mn-lt"/>
                        </a:rPr>
                        <a:t>Dimensions</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10x10x80</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cm</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r>
              <a:tr h="363211">
                <a:tc vMerge="1">
                  <a:txBody>
                    <a:bodyPr/>
                    <a:lstStyle/>
                    <a:p>
                      <a:pPr lvl="0" rtl="0">
                        <a:spcBef>
                          <a:spcPts val="0"/>
                        </a:spcBef>
                        <a:buNone/>
                      </a:pPr>
                      <a:endParaRPr lang="en" sz="1600" dirty="0">
                        <a:latin typeface="+mn-lt"/>
                      </a:endParaRPr>
                    </a:p>
                  </a:txBody>
                  <a:tcPr marL="91425" marR="91425" marT="91425" marB="91425"/>
                </a:tc>
                <a:tc>
                  <a:txBody>
                    <a:bodyPr/>
                    <a:lstStyle/>
                    <a:p>
                      <a:pPr lvl="0" algn="ctr" rtl="0">
                        <a:spcBef>
                          <a:spcPts val="0"/>
                        </a:spcBef>
                        <a:buNone/>
                      </a:pPr>
                      <a:r>
                        <a:rPr lang="en" sz="1200" dirty="0" smtClean="0">
                          <a:latin typeface="+mn-lt"/>
                        </a:rPr>
                        <a:t>Mesh size</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10</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rowSpan="4">
                  <a:txBody>
                    <a:bodyPr/>
                    <a:lstStyle/>
                    <a:p>
                      <a:pPr lvl="0" algn="ctr" rtl="0">
                        <a:spcBef>
                          <a:spcPts val="0"/>
                        </a:spcBef>
                        <a:buNone/>
                      </a:pPr>
                      <a:r>
                        <a:rPr lang="en" sz="1200" b="1" dirty="0" smtClean="0">
                          <a:latin typeface="+mn-lt"/>
                        </a:rPr>
                        <a:t>Particle</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Diameter</a:t>
                      </a:r>
                    </a:p>
                  </a:txBody>
                  <a:tcPr marL="91425" marR="91425" marT="91425" marB="91425"/>
                </a:tc>
                <a:tc>
                  <a:txBody>
                    <a:bodyPr/>
                    <a:lstStyle/>
                    <a:p>
                      <a:pPr lvl="0" algn="ctr" rtl="0">
                        <a:spcBef>
                          <a:spcPts val="0"/>
                        </a:spcBef>
                        <a:buNone/>
                      </a:pPr>
                      <a:r>
                        <a:rPr lang="en" sz="1200" dirty="0" smtClean="0">
                          <a:latin typeface="+mn-lt"/>
                        </a:rPr>
                        <a:t>3.95</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Number of particles</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92798</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6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Bed</a:t>
                      </a:r>
                      <a:r>
                        <a:rPr lang="pt-BR" sz="1200" baseline="0" dirty="0" smtClean="0">
                          <a:latin typeface="+mn-lt"/>
                        </a:rPr>
                        <a:t> height</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0.5</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m</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6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Water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bl>
          </a:graphicData>
        </a:graphic>
      </p:graphicFrame>
      <p:sp>
        <p:nvSpPr>
          <p:cNvPr id="8" name="Title 1"/>
          <p:cNvSpPr txBox="1">
            <a:spLocks/>
          </p:cNvSpPr>
          <p:nvPr/>
        </p:nvSpPr>
        <p:spPr>
          <a:xfrm>
            <a:off x="1663072" y="603899"/>
            <a:ext cx="4349088"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6 – water flowing through fixed bed</a:t>
            </a:r>
            <a:endParaRPr lang="pt-BR" sz="2600" dirty="0">
              <a:latin typeface="+mj-lt"/>
            </a:endParaRPr>
          </a:p>
        </p:txBody>
      </p:sp>
    </p:spTree>
    <p:extLst>
      <p:ext uri="{BB962C8B-B14F-4D97-AF65-F5344CB8AC3E}">
        <p14:creationId xmlns:p14="http://schemas.microsoft.com/office/powerpoint/2010/main" xmlns="" val="1233759367"/>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p:nvPr/>
        </p:nvSpPr>
        <p:spPr>
          <a:xfrm>
            <a:off x="-44877" y="872342"/>
            <a:ext cx="8877599" cy="5796899"/>
          </a:xfrm>
          <a:prstGeom prst="rect">
            <a:avLst/>
          </a:prstGeom>
          <a:noFill/>
          <a:ln>
            <a:noFill/>
          </a:ln>
        </p:spPr>
        <p:txBody>
          <a:bodyPr lIns="91425" tIns="91425" rIns="91425" bIns="91425" anchor="t" anchorCtr="0">
            <a:noAutofit/>
          </a:bodyPr>
          <a:lstStyle/>
          <a:p>
            <a:pPr algn="just">
              <a:lnSpc>
                <a:spcPct val="150000"/>
              </a:lnSpc>
            </a:pPr>
            <a:endParaRPr sz="2400" b="1">
              <a:solidFill>
                <a:srgbClr val="000000"/>
              </a:solidFill>
            </a:endParaRPr>
          </a:p>
          <a:p>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r>
              <a:rPr lang="en" sz="2000">
                <a:solidFill>
                  <a:srgbClr val="000000"/>
                </a:solidFill>
              </a:rPr>
              <a:t>  </a:t>
            </a:r>
          </a:p>
          <a:p>
            <a:pPr marL="457200" algn="just">
              <a:lnSpc>
                <a:spcPct val="150000"/>
              </a:lnSpc>
              <a:buClr>
                <a:srgbClr val="000000"/>
              </a:buClr>
              <a:buFont typeface="Arial"/>
              <a:buNone/>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algn="just">
              <a:lnSpc>
                <a:spcPct val="150000"/>
              </a:lnSpc>
            </a:pPr>
            <a:endParaRPr sz="2000">
              <a:solidFill>
                <a:srgbClr val="000000"/>
              </a:solidFill>
            </a:endParaRPr>
          </a:p>
        </p:txBody>
      </p:sp>
      <p:pic>
        <p:nvPicPr>
          <p:cNvPr id="7" name="Picture 6"/>
          <p:cNvPicPr>
            <a:picLocks noChangeAspect="1"/>
          </p:cNvPicPr>
          <p:nvPr/>
        </p:nvPicPr>
        <p:blipFill>
          <a:blip r:embed="rId3" cstate="print"/>
          <a:stretch>
            <a:fillRect/>
          </a:stretch>
        </p:blipFill>
        <p:spPr>
          <a:xfrm>
            <a:off x="2555776" y="1533657"/>
            <a:ext cx="4416775" cy="886765"/>
          </a:xfrm>
          <a:prstGeom prst="rect">
            <a:avLst/>
          </a:prstGeom>
        </p:spPr>
      </p:pic>
      <p:pic>
        <p:nvPicPr>
          <p:cNvPr id="5" name="Picture 4"/>
          <p:cNvPicPr>
            <a:picLocks noChangeAspect="1"/>
          </p:cNvPicPr>
          <p:nvPr/>
        </p:nvPicPr>
        <p:blipFill>
          <a:blip r:embed="rId4" cstate="print"/>
          <a:stretch>
            <a:fillRect/>
          </a:stretch>
        </p:blipFill>
        <p:spPr>
          <a:xfrm>
            <a:off x="1115616" y="3404225"/>
            <a:ext cx="6234869" cy="549646"/>
          </a:xfrm>
          <a:prstGeom prst="rect">
            <a:avLst/>
          </a:prstGeom>
        </p:spPr>
      </p:pic>
      <p:pic>
        <p:nvPicPr>
          <p:cNvPr id="55" name="Shape 55"/>
          <p:cNvPicPr preferRelativeResize="0"/>
          <p:nvPr/>
        </p:nvPicPr>
        <p:blipFill>
          <a:blip r:embed="rId5" cstate="print">
            <a:alphaModFix/>
          </a:blip>
          <a:stretch>
            <a:fillRect/>
          </a:stretch>
        </p:blipFill>
        <p:spPr>
          <a:xfrm>
            <a:off x="2424250" y="5517232"/>
            <a:ext cx="4029075" cy="742950"/>
          </a:xfrm>
          <a:prstGeom prst="rect">
            <a:avLst/>
          </a:prstGeom>
          <a:noFill/>
          <a:ln>
            <a:noFill/>
          </a:ln>
        </p:spPr>
      </p:pic>
      <p:sp>
        <p:nvSpPr>
          <p:cNvPr id="59" name="Shape 59"/>
          <p:cNvSpPr/>
          <p:nvPr/>
        </p:nvSpPr>
        <p:spPr>
          <a:xfrm>
            <a:off x="4143575" y="1711409"/>
            <a:ext cx="500699" cy="603899"/>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buClr>
                <a:srgbClr val="000000"/>
              </a:buClr>
              <a:buFont typeface="Arial"/>
              <a:buNone/>
            </a:pPr>
            <a:r>
              <a:rPr lang="en">
                <a:solidFill>
                  <a:srgbClr val="000000"/>
                </a:solidFill>
              </a:rPr>
              <a:t> </a:t>
            </a:r>
          </a:p>
          <a:p>
            <a:pPr>
              <a:buClr>
                <a:srgbClr val="000000"/>
              </a:buClr>
              <a:buFont typeface="Arial"/>
              <a:buNone/>
            </a:pPr>
            <a:endParaRPr>
              <a:solidFill>
                <a:srgbClr val="000000"/>
              </a:solidFill>
            </a:endParaRPr>
          </a:p>
        </p:txBody>
      </p:sp>
      <p:sp>
        <p:nvSpPr>
          <p:cNvPr id="60" name="Shape 60"/>
          <p:cNvSpPr txBox="1"/>
          <p:nvPr/>
        </p:nvSpPr>
        <p:spPr>
          <a:xfrm>
            <a:off x="1282696" y="2636446"/>
            <a:ext cx="4350304" cy="314999"/>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buClr>
                <a:srgbClr val="000000"/>
              </a:buClr>
              <a:buSzPct val="91666"/>
              <a:buFont typeface="Arial"/>
              <a:buNone/>
            </a:pPr>
            <a:r>
              <a:rPr lang="en" sz="1600" dirty="0">
                <a:solidFill>
                  <a:srgbClr val="000000"/>
                </a:solidFill>
              </a:rPr>
              <a:t>particle-particle and particle-wall contact forces</a:t>
            </a:r>
          </a:p>
        </p:txBody>
      </p:sp>
      <p:sp>
        <p:nvSpPr>
          <p:cNvPr id="61" name="Shape 61"/>
          <p:cNvSpPr/>
          <p:nvPr/>
        </p:nvSpPr>
        <p:spPr>
          <a:xfrm>
            <a:off x="4970213" y="1693405"/>
            <a:ext cx="897931" cy="6038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r>
              <a:rPr lang="en">
                <a:solidFill>
                  <a:srgbClr val="000000"/>
                </a:solidFill>
              </a:rPr>
              <a:t> </a:t>
            </a:r>
          </a:p>
        </p:txBody>
      </p:sp>
      <p:cxnSp>
        <p:nvCxnSpPr>
          <p:cNvPr id="62" name="Shape 62"/>
          <p:cNvCxnSpPr>
            <a:stCxn id="61" idx="3"/>
            <a:endCxn id="63" idx="1"/>
          </p:cNvCxnSpPr>
          <p:nvPr/>
        </p:nvCxnSpPr>
        <p:spPr>
          <a:xfrm>
            <a:off x="5868144" y="1995355"/>
            <a:ext cx="1192806" cy="680454"/>
          </a:xfrm>
          <a:prstGeom prst="straightConnector1">
            <a:avLst/>
          </a:prstGeom>
          <a:noFill/>
          <a:ln w="19050" cap="flat" cmpd="sng">
            <a:solidFill>
              <a:srgbClr val="FF0000"/>
            </a:solidFill>
            <a:prstDash val="solid"/>
            <a:round/>
            <a:headEnd type="none" w="lg" len="lg"/>
            <a:tailEnd type="triangle" w="lg" len="lg"/>
          </a:ln>
        </p:spPr>
      </p:cxnSp>
      <p:sp>
        <p:nvSpPr>
          <p:cNvPr id="63" name="Shape 63"/>
          <p:cNvSpPr txBox="1"/>
          <p:nvPr/>
        </p:nvSpPr>
        <p:spPr>
          <a:xfrm>
            <a:off x="7060950" y="2256709"/>
            <a:ext cx="1589700" cy="8381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r>
              <a:rPr lang="en" dirty="0">
                <a:solidFill>
                  <a:srgbClr val="000000"/>
                </a:solidFill>
              </a:rPr>
              <a:t>fluid-particle interaction</a:t>
            </a:r>
          </a:p>
        </p:txBody>
      </p:sp>
      <p:cxnSp>
        <p:nvCxnSpPr>
          <p:cNvPr id="64" name="Shape 64"/>
          <p:cNvCxnSpPr>
            <a:stCxn id="63" idx="1"/>
          </p:cNvCxnSpPr>
          <p:nvPr/>
        </p:nvCxnSpPr>
        <p:spPr>
          <a:xfrm flipH="1">
            <a:off x="4571850" y="2675808"/>
            <a:ext cx="2489100" cy="744600"/>
          </a:xfrm>
          <a:prstGeom prst="straightConnector1">
            <a:avLst/>
          </a:prstGeom>
          <a:noFill/>
          <a:ln w="19050" cap="flat" cmpd="sng">
            <a:solidFill>
              <a:srgbClr val="FF0000"/>
            </a:solidFill>
            <a:prstDash val="solid"/>
            <a:round/>
            <a:headEnd type="none" w="lg" len="lg"/>
            <a:tailEnd type="triangle" w="lg" len="lg"/>
          </a:ln>
        </p:spPr>
      </p:cxnSp>
      <p:sp>
        <p:nvSpPr>
          <p:cNvPr id="70" name="Shape 70"/>
          <p:cNvSpPr txBox="1"/>
          <p:nvPr/>
        </p:nvSpPr>
        <p:spPr>
          <a:xfrm>
            <a:off x="467544" y="5661248"/>
            <a:ext cx="2088232" cy="396600"/>
          </a:xfrm>
          <a:prstGeom prst="rect">
            <a:avLst/>
          </a:prstGeom>
          <a:noFill/>
          <a:ln>
            <a:noFill/>
          </a:ln>
        </p:spPr>
        <p:txBody>
          <a:bodyPr lIns="91425" tIns="91425" rIns="91425" bIns="91425" anchor="t" anchorCtr="0">
            <a:noAutofit/>
          </a:bodyPr>
          <a:lstStyle/>
          <a:p>
            <a:r>
              <a:rPr lang="en" dirty="0">
                <a:solidFill>
                  <a:srgbClr val="000000"/>
                </a:solidFill>
              </a:rPr>
              <a:t>Euler’s Equations:</a:t>
            </a:r>
          </a:p>
        </p:txBody>
      </p:sp>
      <p:sp>
        <p:nvSpPr>
          <p:cNvPr id="71" name="Shape 71"/>
          <p:cNvSpPr/>
          <p:nvPr/>
        </p:nvSpPr>
        <p:spPr>
          <a:xfrm>
            <a:off x="2256274" y="3380009"/>
            <a:ext cx="3755885" cy="686099"/>
          </a:xfrm>
          <a:prstGeom prst="rect">
            <a:avLst/>
          </a:prstGeom>
          <a:noFill/>
          <a:ln w="28575" cap="flat" cmpd="sng">
            <a:solidFill>
              <a:srgbClr val="FF990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sp>
        <p:nvSpPr>
          <p:cNvPr id="72" name="Shape 72"/>
          <p:cNvSpPr/>
          <p:nvPr/>
        </p:nvSpPr>
        <p:spPr>
          <a:xfrm>
            <a:off x="2318675" y="3401165"/>
            <a:ext cx="650999" cy="603899"/>
          </a:xfrm>
          <a:prstGeom prst="ellipse">
            <a:avLst/>
          </a:prstGeom>
          <a:noFill/>
          <a:ln w="28575" cap="flat" cmpd="sng">
            <a:solidFill>
              <a:srgbClr val="FF9900"/>
            </a:solidFill>
            <a:prstDash val="dash"/>
            <a:round/>
            <a:headEnd type="none" w="med" len="med"/>
            <a:tailEnd type="none" w="med" len="med"/>
          </a:ln>
        </p:spPr>
        <p:txBody>
          <a:bodyPr lIns="91425" tIns="91425" rIns="91425" bIns="91425" anchor="ctr" anchorCtr="0">
            <a:noAutofit/>
          </a:bodyPr>
          <a:lstStyle/>
          <a:p>
            <a:endParaRPr>
              <a:solidFill>
                <a:srgbClr val="000000"/>
              </a:solidFill>
            </a:endParaRPr>
          </a:p>
        </p:txBody>
      </p:sp>
      <p:sp>
        <p:nvSpPr>
          <p:cNvPr id="75" name="Shape 75"/>
          <p:cNvSpPr txBox="1"/>
          <p:nvPr/>
        </p:nvSpPr>
        <p:spPr>
          <a:xfrm>
            <a:off x="3104016" y="4428689"/>
            <a:ext cx="2060400" cy="838199"/>
          </a:xfrm>
          <a:prstGeom prst="rect">
            <a:avLst/>
          </a:prstGeom>
          <a:noFill/>
          <a:ln w="28575" cap="flat" cmpd="sng">
            <a:solidFill>
              <a:srgbClr val="FF9900"/>
            </a:solidFill>
            <a:prstDash val="solid"/>
            <a:round/>
            <a:headEnd type="none" w="med" len="med"/>
            <a:tailEnd type="none" w="med" len="med"/>
          </a:ln>
        </p:spPr>
        <p:txBody>
          <a:bodyPr lIns="91425" tIns="91425" rIns="91425" bIns="91425" anchor="ctr" anchorCtr="0">
            <a:noAutofit/>
          </a:bodyPr>
          <a:lstStyle/>
          <a:p>
            <a:r>
              <a:rPr lang="en" dirty="0">
                <a:solidFill>
                  <a:srgbClr val="000000"/>
                </a:solidFill>
              </a:rPr>
              <a:t>Currently available in Rocky</a:t>
            </a:r>
          </a:p>
        </p:txBody>
      </p:sp>
      <p:cxnSp>
        <p:nvCxnSpPr>
          <p:cNvPr id="76" name="Shape 76"/>
          <p:cNvCxnSpPr>
            <a:stCxn id="71" idx="2"/>
            <a:endCxn id="75" idx="0"/>
          </p:cNvCxnSpPr>
          <p:nvPr/>
        </p:nvCxnSpPr>
        <p:spPr>
          <a:xfrm rot="5400000">
            <a:off x="3952927" y="4247398"/>
            <a:ext cx="362581" cy="1"/>
          </a:xfrm>
          <a:prstGeom prst="bentConnector3">
            <a:avLst>
              <a:gd name="adj1" fmla="val 50000"/>
            </a:avLst>
          </a:prstGeom>
          <a:noFill/>
          <a:ln w="19050" cap="flat" cmpd="sng">
            <a:solidFill>
              <a:srgbClr val="FF9900"/>
            </a:solidFill>
            <a:prstDash val="solid"/>
            <a:round/>
            <a:headEnd type="none" w="lg" len="lg"/>
            <a:tailEnd type="stealth" w="lg" len="lg"/>
          </a:ln>
        </p:spPr>
      </p:cxnSp>
      <p:cxnSp>
        <p:nvCxnSpPr>
          <p:cNvPr id="77" name="Shape 77"/>
          <p:cNvCxnSpPr>
            <a:stCxn id="59" idx="2"/>
            <a:endCxn id="60" idx="0"/>
          </p:cNvCxnSpPr>
          <p:nvPr/>
        </p:nvCxnSpPr>
        <p:spPr>
          <a:xfrm rot="5400000">
            <a:off x="3765318" y="2007839"/>
            <a:ext cx="321138" cy="936077"/>
          </a:xfrm>
          <a:prstGeom prst="bentConnector3">
            <a:avLst>
              <a:gd name="adj1" fmla="val 50000"/>
            </a:avLst>
          </a:prstGeom>
          <a:noFill/>
          <a:ln w="19050" cap="flat" cmpd="sng">
            <a:solidFill>
              <a:srgbClr val="0000FF"/>
            </a:solidFill>
            <a:prstDash val="solid"/>
            <a:round/>
            <a:headEnd type="none" w="lg" len="lg"/>
            <a:tailEnd type="stealth" w="lg" len="lg"/>
          </a:ln>
        </p:spPr>
      </p:cxnSp>
      <p:sp>
        <p:nvSpPr>
          <p:cNvPr id="29" name="Title 1"/>
          <p:cNvSpPr txBox="1">
            <a:spLocks/>
          </p:cNvSpPr>
          <p:nvPr/>
        </p:nvSpPr>
        <p:spPr>
          <a:xfrm>
            <a:off x="1680706" y="112471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pt-BR" sz="2600" dirty="0" smtClean="0">
                <a:latin typeface="+mj-lt"/>
              </a:rPr>
              <a:t>DEM</a:t>
            </a:r>
            <a:endParaRPr lang="pt-BR" sz="2600" dirty="0">
              <a:latin typeface="+mj-lt"/>
            </a:endParaRPr>
          </a:p>
        </p:txBody>
      </p:sp>
    </p:spTree>
    <p:extLst>
      <p:ext uri="{BB962C8B-B14F-4D97-AF65-F5344CB8AC3E}">
        <p14:creationId xmlns:p14="http://schemas.microsoft.com/office/powerpoint/2010/main" xmlns="" val="3276171094"/>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715666"/>
            <a:ext cx="4572000" cy="369332"/>
          </a:xfrm>
          <a:prstGeom prst="rect">
            <a:avLst/>
          </a:prstGeom>
        </p:spPr>
        <p:txBody>
          <a:bodyPr>
            <a:spAutoFit/>
          </a:bodyPr>
          <a:lstStyle/>
          <a:p>
            <a:pPr marL="457200" lvl="0" indent="-355600">
              <a:spcBef>
                <a:spcPts val="0"/>
              </a:spcBef>
              <a:buSzPct val="100000"/>
              <a:buChar char="●"/>
            </a:pPr>
            <a:r>
              <a:rPr lang="en-US" dirty="0" smtClean="0"/>
              <a:t>Velocity and position</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996878" y="1340768"/>
            <a:ext cx="6087690" cy="4868743"/>
          </a:xfrm>
          <a:prstGeom prst="rect">
            <a:avLst/>
          </a:prstGeom>
        </p:spPr>
      </p:pic>
      <p:sp>
        <p:nvSpPr>
          <p:cNvPr id="9" name="Title 1"/>
          <p:cNvSpPr txBox="1">
            <a:spLocks/>
          </p:cNvSpPr>
          <p:nvPr/>
        </p:nvSpPr>
        <p:spPr>
          <a:xfrm>
            <a:off x="1663072" y="603899"/>
            <a:ext cx="4349088"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6 – water flowing through fixed bed</a:t>
            </a:r>
            <a:endParaRPr lang="pt-BR" sz="2600" dirty="0">
              <a:latin typeface="+mj-lt"/>
            </a:endParaRPr>
          </a:p>
        </p:txBody>
      </p:sp>
    </p:spTree>
    <p:extLst>
      <p:ext uri="{BB962C8B-B14F-4D97-AF65-F5344CB8AC3E}">
        <p14:creationId xmlns:p14="http://schemas.microsoft.com/office/powerpoint/2010/main" xmlns="" val="3052162040"/>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64178" y="2132856"/>
            <a:ext cx="2752843" cy="1754326"/>
          </a:xfrm>
          <a:prstGeom prst="rect">
            <a:avLst/>
          </a:prstGeom>
        </p:spPr>
        <p:txBody>
          <a:bodyPr wrap="square">
            <a:spAutoFit/>
          </a:bodyPr>
          <a:lstStyle/>
          <a:p>
            <a:pPr marL="457200" lvl="0" indent="-355600">
              <a:spcBef>
                <a:spcPts val="0"/>
              </a:spcBef>
              <a:buSzPct val="100000"/>
              <a:buChar char="●"/>
            </a:pPr>
            <a:r>
              <a:rPr lang="en-US" dirty="0" smtClean="0"/>
              <a:t>Pressure drop in the bed </a:t>
            </a:r>
            <a:r>
              <a:rPr lang="en-US" dirty="0"/>
              <a:t>is </a:t>
            </a:r>
            <a:r>
              <a:rPr lang="pt-BR" dirty="0"/>
              <a:t>46728 </a:t>
            </a:r>
            <a:r>
              <a:rPr lang="en-US" dirty="0" smtClean="0"/>
              <a:t>Pa/m</a:t>
            </a:r>
          </a:p>
          <a:p>
            <a:pPr marL="457200" lvl="0" indent="-355600">
              <a:spcBef>
                <a:spcPts val="0"/>
              </a:spcBef>
              <a:buSzPct val="100000"/>
              <a:buChar char="●"/>
            </a:pPr>
            <a:r>
              <a:rPr lang="pt-BR" dirty="0" smtClean="0"/>
              <a:t>Ergun’s correlation estimative </a:t>
            </a:r>
            <a:r>
              <a:rPr lang="pt-BR" dirty="0"/>
              <a:t>is </a:t>
            </a:r>
            <a:r>
              <a:rPr lang="en-US" dirty="0" smtClean="0"/>
              <a:t>45836.77 </a:t>
            </a:r>
            <a:r>
              <a:rPr lang="pt-BR" dirty="0" smtClean="0"/>
              <a:t>Pa/m</a:t>
            </a:r>
          </a:p>
          <a:p>
            <a:pPr marL="457200" lvl="0" indent="-355600">
              <a:spcBef>
                <a:spcPts val="0"/>
              </a:spcBef>
              <a:buSzPct val="100000"/>
              <a:buChar char="●"/>
            </a:pPr>
            <a:r>
              <a:rPr lang="pt-BR" dirty="0"/>
              <a:t>Error is </a:t>
            </a:r>
            <a:r>
              <a:rPr lang="pt-BR" dirty="0" smtClean="0"/>
              <a:t>1.94 %</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2965752" y="1268760"/>
            <a:ext cx="6178248" cy="4941168"/>
          </a:xfrm>
          <a:prstGeom prst="rect">
            <a:avLst/>
          </a:prstGeom>
        </p:spPr>
      </p:pic>
      <p:sp>
        <p:nvSpPr>
          <p:cNvPr id="11" name="Title 1"/>
          <p:cNvSpPr txBox="1">
            <a:spLocks/>
          </p:cNvSpPr>
          <p:nvPr/>
        </p:nvSpPr>
        <p:spPr>
          <a:xfrm>
            <a:off x="1663072" y="603899"/>
            <a:ext cx="4349088"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6 – water flowing through fixed bed</a:t>
            </a:r>
            <a:endParaRPr lang="pt-BR" sz="2600" dirty="0">
              <a:latin typeface="+mj-lt"/>
            </a:endParaRPr>
          </a:p>
        </p:txBody>
      </p:sp>
    </p:spTree>
    <p:extLst>
      <p:ext uri="{BB962C8B-B14F-4D97-AF65-F5344CB8AC3E}">
        <p14:creationId xmlns:p14="http://schemas.microsoft.com/office/powerpoint/2010/main" xmlns="" val="299067662"/>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Shape 21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13" name="Shape 213"/>
          <p:cNvSpPr txBox="1"/>
          <p:nvPr/>
        </p:nvSpPr>
        <p:spPr>
          <a:xfrm>
            <a:off x="135025" y="776050"/>
            <a:ext cx="3860400" cy="5796899"/>
          </a:xfrm>
          <a:prstGeom prst="rect">
            <a:avLst/>
          </a:prstGeom>
          <a:noFill/>
          <a:ln>
            <a:noFill/>
          </a:ln>
        </p:spPr>
        <p:txBody>
          <a:bodyPr lIns="91425" tIns="91425" rIns="91425" bIns="91425" anchor="t" anchorCtr="0">
            <a:noAutofit/>
          </a:bodyPr>
          <a:lstStyle/>
          <a:p>
            <a:pPr lvl="0" rtl="0">
              <a:spcBef>
                <a:spcPts val="0"/>
              </a:spcBef>
              <a:buNone/>
            </a:pPr>
            <a:endParaRPr dirty="0"/>
          </a:p>
        </p:txBody>
      </p:sp>
      <p:pic>
        <p:nvPicPr>
          <p:cNvPr id="214" name="Shape 214"/>
          <p:cNvPicPr preferRelativeResize="0"/>
          <p:nvPr/>
        </p:nvPicPr>
        <p:blipFill>
          <a:blip r:embed="rId3" cstate="print">
            <a:alphaModFix/>
          </a:blip>
          <a:stretch>
            <a:fillRect/>
          </a:stretch>
        </p:blipFill>
        <p:spPr>
          <a:xfrm>
            <a:off x="4343223" y="1589819"/>
            <a:ext cx="1846195" cy="4087255"/>
          </a:xfrm>
          <a:prstGeom prst="rect">
            <a:avLst/>
          </a:prstGeom>
          <a:noFill/>
          <a:ln>
            <a:noFill/>
          </a:ln>
        </p:spPr>
      </p:pic>
      <p:pic>
        <p:nvPicPr>
          <p:cNvPr id="215" name="Shape 215"/>
          <p:cNvPicPr preferRelativeResize="0"/>
          <p:nvPr/>
        </p:nvPicPr>
        <p:blipFill>
          <a:blip r:embed="rId4" cstate="print">
            <a:alphaModFix/>
          </a:blip>
          <a:stretch>
            <a:fillRect/>
          </a:stretch>
        </p:blipFill>
        <p:spPr>
          <a:xfrm>
            <a:off x="6546520" y="1516471"/>
            <a:ext cx="2489976" cy="4250249"/>
          </a:xfrm>
          <a:prstGeom prst="rect">
            <a:avLst/>
          </a:prstGeom>
          <a:noFill/>
          <a:ln>
            <a:noFill/>
          </a:ln>
        </p:spPr>
      </p:pic>
      <p:sp>
        <p:nvSpPr>
          <p:cNvPr id="216" name="Shape 216"/>
          <p:cNvSpPr txBox="1"/>
          <p:nvPr/>
        </p:nvSpPr>
        <p:spPr>
          <a:xfrm>
            <a:off x="4343223" y="5661248"/>
            <a:ext cx="4724576" cy="575699"/>
          </a:xfrm>
          <a:prstGeom prst="rect">
            <a:avLst/>
          </a:prstGeom>
          <a:noFill/>
          <a:ln>
            <a:noFill/>
          </a:ln>
        </p:spPr>
        <p:txBody>
          <a:bodyPr lIns="91425" tIns="91425" rIns="91425" bIns="91425" anchor="t" anchorCtr="0">
            <a:noAutofit/>
          </a:bodyPr>
          <a:lstStyle/>
          <a:p>
            <a:pPr lvl="0" algn="ctr" rtl="0">
              <a:lnSpc>
                <a:spcPct val="115000"/>
              </a:lnSpc>
              <a:spcBef>
                <a:spcPts val="0"/>
              </a:spcBef>
              <a:buClr>
                <a:schemeClr val="dk1"/>
              </a:buClr>
              <a:buFont typeface="Arial"/>
              <a:buNone/>
            </a:pPr>
            <a:r>
              <a:rPr lang="en" sz="1600" b="1" dirty="0">
                <a:solidFill>
                  <a:schemeClr val="dk1"/>
                </a:solidFill>
              </a:rPr>
              <a:t>(a) SSCP-I test facility and (b) Experimental facility showing pressure intakes</a:t>
            </a:r>
          </a:p>
          <a:p>
            <a:pPr>
              <a:spcBef>
                <a:spcPts val="0"/>
              </a:spcBef>
              <a:buNone/>
            </a:pPr>
            <a:endParaRPr sz="1600" dirty="0"/>
          </a:p>
        </p:txBody>
      </p:sp>
      <p:sp>
        <p:nvSpPr>
          <p:cNvPr id="2" name="Title 1"/>
          <p:cNvSpPr>
            <a:spLocks noGrp="1"/>
          </p:cNvSpPr>
          <p:nvPr>
            <p:ph type="title"/>
          </p:nvPr>
        </p:nvSpPr>
        <p:spPr>
          <a:xfrm>
            <a:off x="1658986" y="632034"/>
            <a:ext cx="6120680" cy="288032"/>
          </a:xfrm>
        </p:spPr>
        <p:txBody>
          <a:bodyPr/>
          <a:lstStyle/>
          <a:p>
            <a:pPr lvl="0"/>
            <a:r>
              <a:rPr lang="en" sz="2600" dirty="0">
                <a:latin typeface="+mj-lt"/>
              </a:rPr>
              <a:t>Case 7 – </a:t>
            </a:r>
            <a:r>
              <a:rPr lang="en" sz="2600" dirty="0" smtClean="0">
                <a:latin typeface="+mj-lt"/>
              </a:rPr>
              <a:t>Fluidized bed</a:t>
            </a:r>
            <a:endParaRPr lang="pt-BR" sz="2600" dirty="0">
              <a:latin typeface="+mj-lt"/>
            </a:endParaRPr>
          </a:p>
        </p:txBody>
      </p:sp>
      <p:sp>
        <p:nvSpPr>
          <p:cNvPr id="3" name="Content Placeholder 2"/>
          <p:cNvSpPr>
            <a:spLocks noGrp="1"/>
          </p:cNvSpPr>
          <p:nvPr>
            <p:ph idx="1"/>
          </p:nvPr>
        </p:nvSpPr>
        <p:spPr>
          <a:xfrm>
            <a:off x="135026" y="1772816"/>
            <a:ext cx="4176894" cy="4353349"/>
          </a:xfrm>
        </p:spPr>
        <p:txBody>
          <a:bodyPr/>
          <a:lstStyle/>
          <a:p>
            <a:pPr marL="457200" lvl="0" indent="-355600">
              <a:spcBef>
                <a:spcPts val="0"/>
              </a:spcBef>
              <a:buSzPct val="100000"/>
              <a:buChar char="●"/>
            </a:pPr>
            <a:r>
              <a:rPr lang="en-US" cap="none" dirty="0">
                <a:solidFill>
                  <a:schemeClr val="tx1"/>
                </a:solidFill>
                <a:latin typeface="+mn-lt"/>
              </a:rPr>
              <a:t>NETL small scale tests widely used to </a:t>
            </a:r>
            <a:r>
              <a:rPr lang="en-US" cap="none" dirty="0" smtClean="0">
                <a:solidFill>
                  <a:schemeClr val="tx1"/>
                </a:solidFill>
                <a:latin typeface="+mn-lt"/>
              </a:rPr>
              <a:t>improve </a:t>
            </a:r>
            <a:r>
              <a:rPr lang="en-US" cap="none" dirty="0">
                <a:solidFill>
                  <a:schemeClr val="tx1"/>
                </a:solidFill>
                <a:latin typeface="+mn-lt"/>
              </a:rPr>
              <a:t>the reliability of computational modeling of multiphase flows by validating with accurate and well defined experimental data</a:t>
            </a:r>
          </a:p>
          <a:p>
            <a:pPr lvl="0">
              <a:spcBef>
                <a:spcPts val="0"/>
              </a:spcBef>
            </a:pPr>
            <a:r>
              <a:rPr lang="en-US" cap="none" dirty="0">
                <a:solidFill>
                  <a:schemeClr val="tx1"/>
                </a:solidFill>
                <a:latin typeface="+mn-lt"/>
              </a:rPr>
              <a:t> </a:t>
            </a:r>
          </a:p>
          <a:p>
            <a:pPr marL="457200" lvl="0" indent="-355600">
              <a:spcBef>
                <a:spcPts val="0"/>
              </a:spcBef>
              <a:buSzPct val="100000"/>
              <a:buChar char="●"/>
            </a:pPr>
            <a:r>
              <a:rPr lang="en-US" cap="none" dirty="0">
                <a:solidFill>
                  <a:schemeClr val="tx1"/>
                </a:solidFill>
                <a:latin typeface="+mn-lt"/>
              </a:rPr>
              <a:t>3 x 9 x 48 in bubbling fluidized bed</a:t>
            </a:r>
          </a:p>
          <a:p>
            <a:pPr marL="457200" lvl="0" indent="-355600">
              <a:spcBef>
                <a:spcPts val="0"/>
              </a:spcBef>
              <a:buSzPct val="100000"/>
              <a:buChar char="●"/>
            </a:pPr>
            <a:r>
              <a:rPr lang="en-US" cap="none" dirty="0" err="1" smtClean="0">
                <a:solidFill>
                  <a:schemeClr val="tx1"/>
                </a:solidFill>
                <a:latin typeface="+mn-lt"/>
              </a:rPr>
              <a:t>Geldart</a:t>
            </a:r>
            <a:r>
              <a:rPr lang="en-US" cap="none" dirty="0" smtClean="0">
                <a:solidFill>
                  <a:schemeClr val="tx1"/>
                </a:solidFill>
                <a:latin typeface="+mn-lt"/>
              </a:rPr>
              <a:t> </a:t>
            </a:r>
            <a:r>
              <a:rPr lang="en-US" cap="none" dirty="0">
                <a:solidFill>
                  <a:schemeClr val="tx1"/>
                </a:solidFill>
                <a:latin typeface="+mn-lt"/>
              </a:rPr>
              <a:t>D uniform sized particles</a:t>
            </a:r>
          </a:p>
          <a:p>
            <a:pPr marL="457200" lvl="0" indent="-381000">
              <a:lnSpc>
                <a:spcPct val="115000"/>
              </a:lnSpc>
              <a:spcBef>
                <a:spcPts val="1200"/>
              </a:spcBef>
              <a:spcAft>
                <a:spcPts val="1000"/>
              </a:spcAft>
              <a:buClr>
                <a:schemeClr val="dk1"/>
              </a:buClr>
              <a:buSzPct val="100000"/>
              <a:buChar char="●"/>
            </a:pPr>
            <a:r>
              <a:rPr lang="en-US" sz="2400" b="1" cap="none" dirty="0" smtClean="0">
                <a:solidFill>
                  <a:schemeClr val="tx1"/>
                </a:solidFill>
                <a:latin typeface="+mn-lt"/>
              </a:rPr>
              <a:t>2-way </a:t>
            </a:r>
            <a:r>
              <a:rPr lang="en-US" sz="2400" b="1" cap="none" dirty="0">
                <a:solidFill>
                  <a:schemeClr val="tx1"/>
                </a:solidFill>
                <a:latin typeface="+mn-lt"/>
              </a:rPr>
              <a:t>coupling test using dense drag law</a:t>
            </a:r>
          </a:p>
          <a:p>
            <a:endParaRPr lang="pt-BR" dirty="0">
              <a:latin typeface="+mn-lt"/>
            </a:endParaRPr>
          </a:p>
        </p:txBody>
      </p:sp>
    </p:spTree>
    <p:extLst>
      <p:ext uri="{BB962C8B-B14F-4D97-AF65-F5344CB8AC3E}">
        <p14:creationId xmlns:p14="http://schemas.microsoft.com/office/powerpoint/2010/main" xmlns="" val="2098310155"/>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graphicFrame>
        <p:nvGraphicFramePr>
          <p:cNvPr id="223" name="Shape 223"/>
          <p:cNvGraphicFramePr/>
          <p:nvPr>
            <p:extLst/>
          </p:nvPr>
        </p:nvGraphicFramePr>
        <p:xfrm>
          <a:off x="5147952" y="4256513"/>
          <a:ext cx="3647870" cy="1895371"/>
        </p:xfrm>
        <a:graphic>
          <a:graphicData uri="http://schemas.openxmlformats.org/drawingml/2006/table">
            <a:tbl>
              <a:tblPr>
                <a:noFill/>
              </a:tblPr>
              <a:tblGrid>
                <a:gridCol w="1868389"/>
                <a:gridCol w="1779481"/>
              </a:tblGrid>
              <a:tr h="615301">
                <a:tc>
                  <a:txBody>
                    <a:bodyPr/>
                    <a:lstStyle/>
                    <a:p>
                      <a:pPr lvl="0" algn="ctr" rtl="0">
                        <a:spcBef>
                          <a:spcPts val="0"/>
                        </a:spcBef>
                        <a:buNone/>
                      </a:pPr>
                      <a:r>
                        <a:rPr lang="en" sz="1600" b="1" dirty="0">
                          <a:latin typeface="+mn-lt"/>
                        </a:rPr>
                        <a:t>Case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600" b="1" dirty="0">
                          <a:latin typeface="+mn-lt"/>
                        </a:rPr>
                        <a:t>Inlet velocity [m/s]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r>
              <a:tr h="398601">
                <a:tc>
                  <a:txBody>
                    <a:bodyPr/>
                    <a:lstStyle/>
                    <a:p>
                      <a:pPr lvl="0" rtl="0">
                        <a:spcBef>
                          <a:spcPts val="0"/>
                        </a:spcBef>
                        <a:buNone/>
                      </a:pPr>
                      <a:r>
                        <a:rPr lang="en" sz="1600" dirty="0">
                          <a:latin typeface="+mn-lt"/>
                        </a:rPr>
                        <a:t>Small velocity</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600" dirty="0">
                          <a:latin typeface="+mn-lt"/>
                        </a:rPr>
                        <a:t>2.19</a:t>
                      </a:r>
                    </a:p>
                  </a:txBody>
                  <a:tcPr marL="91425" marR="91425" marT="91425" marB="91425">
                    <a:lnT w="9525" cap="flat" cmpd="sng">
                      <a:solidFill>
                        <a:srgbClr val="000000"/>
                      </a:solidFill>
                      <a:prstDash val="solid"/>
                      <a:round/>
                      <a:headEnd type="none" w="med" len="med"/>
                      <a:tailEnd type="none" w="med" len="med"/>
                    </a:lnT>
                  </a:tcPr>
                </a:tc>
              </a:tr>
              <a:tr h="398601">
                <a:tc>
                  <a:txBody>
                    <a:bodyPr/>
                    <a:lstStyle/>
                    <a:p>
                      <a:pPr lvl="0" rtl="0">
                        <a:spcBef>
                          <a:spcPts val="0"/>
                        </a:spcBef>
                        <a:buNone/>
                      </a:pPr>
                      <a:r>
                        <a:rPr lang="en" sz="1600">
                          <a:latin typeface="+mn-lt"/>
                        </a:rPr>
                        <a:t>Medium velocity</a:t>
                      </a:r>
                    </a:p>
                  </a:txBody>
                  <a:tcPr marL="91425" marR="91425" marT="91425" marB="91425"/>
                </a:tc>
                <a:tc>
                  <a:txBody>
                    <a:bodyPr/>
                    <a:lstStyle/>
                    <a:p>
                      <a:pPr lvl="0" algn="ctr" rtl="0">
                        <a:spcBef>
                          <a:spcPts val="0"/>
                        </a:spcBef>
                        <a:buNone/>
                      </a:pPr>
                      <a:r>
                        <a:rPr lang="en" sz="1600" dirty="0">
                          <a:latin typeface="+mn-lt"/>
                        </a:rPr>
                        <a:t>3.28</a:t>
                      </a:r>
                    </a:p>
                  </a:txBody>
                  <a:tcPr marL="91425" marR="91425" marT="91425" marB="91425"/>
                </a:tc>
              </a:tr>
              <a:tr h="398601">
                <a:tc>
                  <a:txBody>
                    <a:bodyPr/>
                    <a:lstStyle/>
                    <a:p>
                      <a:pPr lvl="0" rtl="0">
                        <a:spcBef>
                          <a:spcPts val="0"/>
                        </a:spcBef>
                        <a:buNone/>
                      </a:pPr>
                      <a:r>
                        <a:rPr lang="en" sz="1600" dirty="0">
                          <a:latin typeface="+mn-lt"/>
                        </a:rPr>
                        <a:t>High velocity</a:t>
                      </a:r>
                    </a:p>
                  </a:txBody>
                  <a:tcPr marL="91425" marR="91425" marT="91425" marB="91425"/>
                </a:tc>
                <a:tc>
                  <a:txBody>
                    <a:bodyPr/>
                    <a:lstStyle/>
                    <a:p>
                      <a:pPr lvl="0" algn="ctr" rtl="0">
                        <a:spcBef>
                          <a:spcPts val="0"/>
                        </a:spcBef>
                        <a:buNone/>
                      </a:pPr>
                      <a:r>
                        <a:rPr lang="en" sz="1600" dirty="0">
                          <a:latin typeface="+mn-lt"/>
                        </a:rPr>
                        <a:t>4.38</a:t>
                      </a:r>
                    </a:p>
                  </a:txBody>
                  <a:tcPr marL="91425" marR="91425" marT="91425" marB="91425"/>
                </a:tc>
              </a:tr>
            </a:tbl>
          </a:graphicData>
        </a:graphic>
      </p:graphicFrame>
      <p:pic>
        <p:nvPicPr>
          <p:cNvPr id="224" name="Shape 224"/>
          <p:cNvPicPr preferRelativeResize="0"/>
          <p:nvPr/>
        </p:nvPicPr>
        <p:blipFill>
          <a:blip r:embed="rId3" cstate="print">
            <a:alphaModFix/>
          </a:blip>
          <a:stretch>
            <a:fillRect/>
          </a:stretch>
        </p:blipFill>
        <p:spPr>
          <a:xfrm>
            <a:off x="1813742" y="1556792"/>
            <a:ext cx="1710958" cy="5251365"/>
          </a:xfrm>
          <a:prstGeom prst="rect">
            <a:avLst/>
          </a:prstGeom>
          <a:noFill/>
          <a:ln>
            <a:noFill/>
          </a:ln>
        </p:spPr>
      </p:pic>
      <p:pic>
        <p:nvPicPr>
          <p:cNvPr id="225" name="Shape 225"/>
          <p:cNvPicPr preferRelativeResize="0"/>
          <p:nvPr/>
        </p:nvPicPr>
        <p:blipFill rotWithShape="1">
          <a:blip r:embed="rId4" cstate="print">
            <a:alphaModFix/>
          </a:blip>
          <a:srcRect b="52874"/>
          <a:stretch/>
        </p:blipFill>
        <p:spPr>
          <a:xfrm>
            <a:off x="7303205" y="947548"/>
            <a:ext cx="1805299" cy="3129524"/>
          </a:xfrm>
          <a:prstGeom prst="rect">
            <a:avLst/>
          </a:prstGeom>
          <a:noFill/>
          <a:ln>
            <a:noFill/>
          </a:ln>
        </p:spPr>
      </p:pic>
      <p:sp>
        <p:nvSpPr>
          <p:cNvPr id="226" name="Shape 226"/>
          <p:cNvSpPr txBox="1"/>
          <p:nvPr/>
        </p:nvSpPr>
        <p:spPr>
          <a:xfrm>
            <a:off x="5077349" y="1880313"/>
            <a:ext cx="2057999" cy="1303799"/>
          </a:xfrm>
          <a:prstGeom prst="rect">
            <a:avLst/>
          </a:prstGeom>
          <a:noFill/>
          <a:ln>
            <a:noFill/>
          </a:ln>
        </p:spPr>
        <p:txBody>
          <a:bodyPr lIns="91425" tIns="91425" rIns="91425" bIns="91425" anchor="ctr" anchorCtr="0">
            <a:noAutofit/>
          </a:bodyPr>
          <a:lstStyle/>
          <a:p>
            <a:pPr lvl="0" rtl="0">
              <a:spcBef>
                <a:spcPts val="0"/>
              </a:spcBef>
              <a:buNone/>
            </a:pPr>
            <a:r>
              <a:rPr lang="en" sz="1800" dirty="0"/>
              <a:t>Uniform grid</a:t>
            </a:r>
          </a:p>
          <a:p>
            <a:pPr lvl="0" rtl="0">
              <a:spcBef>
                <a:spcPts val="0"/>
              </a:spcBef>
              <a:buNone/>
            </a:pPr>
            <a:r>
              <a:rPr lang="en" sz="1800" dirty="0"/>
              <a:t>23808 cells</a:t>
            </a:r>
          </a:p>
          <a:p>
            <a:pPr lvl="0" rtl="0">
              <a:spcBef>
                <a:spcPts val="0"/>
              </a:spcBef>
              <a:buNone/>
            </a:pPr>
            <a:endParaRPr sz="1800" dirty="0"/>
          </a:p>
          <a:p>
            <a:pPr lvl="0" rtl="0">
              <a:spcBef>
                <a:spcPts val="0"/>
              </a:spcBef>
              <a:buNone/>
            </a:pPr>
            <a:endParaRPr sz="1800" dirty="0"/>
          </a:p>
          <a:p>
            <a:pPr lvl="0" rtl="0">
              <a:spcBef>
                <a:spcPts val="0"/>
              </a:spcBef>
              <a:buNone/>
            </a:pPr>
            <a:r>
              <a:rPr lang="en" sz="1800" dirty="0"/>
              <a:t>Cell volume = 50 * particle volume</a:t>
            </a:r>
          </a:p>
        </p:txBody>
      </p:sp>
      <p:sp>
        <p:nvSpPr>
          <p:cNvPr id="227" name="Shape 227"/>
          <p:cNvSpPr txBox="1"/>
          <p:nvPr/>
        </p:nvSpPr>
        <p:spPr>
          <a:xfrm>
            <a:off x="-26459" y="2072613"/>
            <a:ext cx="1887066" cy="919200"/>
          </a:xfrm>
          <a:prstGeom prst="rect">
            <a:avLst/>
          </a:prstGeom>
          <a:noFill/>
          <a:ln>
            <a:noFill/>
          </a:ln>
        </p:spPr>
        <p:txBody>
          <a:bodyPr lIns="91425" tIns="91425" rIns="91425" bIns="91425" anchor="ctr" anchorCtr="0">
            <a:noAutofit/>
          </a:bodyPr>
          <a:lstStyle/>
          <a:p>
            <a:pPr lvl="0" algn="r" rtl="0">
              <a:spcBef>
                <a:spcPts val="0"/>
              </a:spcBef>
              <a:buClr>
                <a:srgbClr val="000000"/>
              </a:buClr>
              <a:buSzPct val="61111"/>
              <a:buFont typeface="Arial"/>
              <a:buNone/>
            </a:pPr>
            <a:r>
              <a:rPr lang="en" sz="1800" dirty="0">
                <a:solidFill>
                  <a:srgbClr val="FF0000"/>
                </a:solidFill>
              </a:rPr>
              <a:t>Column with rectangular </a:t>
            </a:r>
            <a:r>
              <a:rPr lang="en" sz="1800" dirty="0" smtClean="0">
                <a:solidFill>
                  <a:srgbClr val="FF0000"/>
                </a:solidFill>
              </a:rPr>
              <a:t>cross-section</a:t>
            </a:r>
            <a:endParaRPr lang="en" sz="1800" dirty="0">
              <a:solidFill>
                <a:srgbClr val="FF0000"/>
              </a:solidFill>
            </a:endParaRPr>
          </a:p>
        </p:txBody>
      </p:sp>
      <p:sp>
        <p:nvSpPr>
          <p:cNvPr id="228" name="Shape 228"/>
          <p:cNvSpPr txBox="1"/>
          <p:nvPr/>
        </p:nvSpPr>
        <p:spPr>
          <a:xfrm>
            <a:off x="197106" y="4340574"/>
            <a:ext cx="1578299" cy="852000"/>
          </a:xfrm>
          <a:prstGeom prst="rect">
            <a:avLst/>
          </a:prstGeom>
          <a:noFill/>
          <a:ln>
            <a:noFill/>
          </a:ln>
        </p:spPr>
        <p:txBody>
          <a:bodyPr lIns="91425" tIns="91425" rIns="91425" bIns="91425" anchor="ctr" anchorCtr="0">
            <a:noAutofit/>
          </a:bodyPr>
          <a:lstStyle/>
          <a:p>
            <a:pPr lvl="0" algn="r" rtl="0">
              <a:lnSpc>
                <a:spcPct val="90000"/>
              </a:lnSpc>
              <a:spcBef>
                <a:spcPts val="0"/>
              </a:spcBef>
              <a:spcAft>
                <a:spcPts val="200"/>
              </a:spcAft>
              <a:buNone/>
            </a:pPr>
            <a:r>
              <a:rPr lang="en" sz="1800" dirty="0">
                <a:solidFill>
                  <a:srgbClr val="FF0000"/>
                </a:solidFill>
              </a:rPr>
              <a:t>Gas distributor not </a:t>
            </a:r>
            <a:r>
              <a:rPr lang="en" sz="1800" dirty="0" smtClean="0">
                <a:solidFill>
                  <a:srgbClr val="FF0000"/>
                </a:solidFill>
              </a:rPr>
              <a:t>included</a:t>
            </a:r>
            <a:endParaRPr lang="en" sz="1800" dirty="0">
              <a:solidFill>
                <a:srgbClr val="FF0000"/>
              </a:solidFill>
            </a:endParaRPr>
          </a:p>
        </p:txBody>
      </p:sp>
      <p:sp>
        <p:nvSpPr>
          <p:cNvPr id="229" name="Shape 229"/>
          <p:cNvSpPr/>
          <p:nvPr/>
        </p:nvSpPr>
        <p:spPr>
          <a:xfrm>
            <a:off x="1880071" y="5777299"/>
            <a:ext cx="1578299" cy="575699"/>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0" name="Shape 230"/>
          <p:cNvSpPr txBox="1"/>
          <p:nvPr/>
        </p:nvSpPr>
        <p:spPr>
          <a:xfrm>
            <a:off x="3634275" y="2573775"/>
            <a:ext cx="1333499" cy="1303799"/>
          </a:xfrm>
          <a:prstGeom prst="rect">
            <a:avLst/>
          </a:prstGeom>
          <a:noFill/>
          <a:ln>
            <a:noFill/>
          </a:ln>
        </p:spPr>
        <p:txBody>
          <a:bodyPr lIns="91425" tIns="91425" rIns="91425" bIns="91425" anchor="t" anchorCtr="0">
            <a:noAutofit/>
          </a:bodyPr>
          <a:lstStyle/>
          <a:p>
            <a:pPr>
              <a:spcBef>
                <a:spcPts val="0"/>
              </a:spcBef>
              <a:buNone/>
            </a:pPr>
            <a:r>
              <a:rPr lang="en" sz="1800" dirty="0">
                <a:solidFill>
                  <a:srgbClr val="0000FF"/>
                </a:solidFill>
              </a:rPr>
              <a:t>Pressure drop between two intakes</a:t>
            </a:r>
          </a:p>
        </p:txBody>
      </p:sp>
      <p:cxnSp>
        <p:nvCxnSpPr>
          <p:cNvPr id="231" name="Shape 231"/>
          <p:cNvCxnSpPr/>
          <p:nvPr/>
        </p:nvCxnSpPr>
        <p:spPr>
          <a:xfrm rot="10800000" flipH="1">
            <a:off x="3173550" y="4866100"/>
            <a:ext cx="415200" cy="30299"/>
          </a:xfrm>
          <a:prstGeom prst="straightConnector1">
            <a:avLst/>
          </a:prstGeom>
          <a:noFill/>
          <a:ln w="19050" cap="flat" cmpd="sng">
            <a:solidFill>
              <a:srgbClr val="0000FF"/>
            </a:solidFill>
            <a:prstDash val="solid"/>
            <a:round/>
            <a:headEnd type="oval" w="lg" len="lg"/>
            <a:tailEnd type="triangle" w="lg" len="lg"/>
          </a:ln>
        </p:spPr>
      </p:cxnSp>
      <p:cxnSp>
        <p:nvCxnSpPr>
          <p:cNvPr id="232" name="Shape 232"/>
          <p:cNvCxnSpPr/>
          <p:nvPr/>
        </p:nvCxnSpPr>
        <p:spPr>
          <a:xfrm>
            <a:off x="3173538" y="5506309"/>
            <a:ext cx="401700" cy="16499"/>
          </a:xfrm>
          <a:prstGeom prst="straightConnector1">
            <a:avLst/>
          </a:prstGeom>
          <a:noFill/>
          <a:ln w="19050" cap="flat" cmpd="sng">
            <a:solidFill>
              <a:srgbClr val="0000FF"/>
            </a:solidFill>
            <a:prstDash val="solid"/>
            <a:round/>
            <a:headEnd type="oval" w="lg" len="lg"/>
            <a:tailEnd type="triangle" w="lg" len="lg"/>
          </a:ln>
        </p:spPr>
      </p:cxnSp>
      <p:sp>
        <p:nvSpPr>
          <p:cNvPr id="233" name="Shape 233"/>
          <p:cNvSpPr/>
          <p:nvPr/>
        </p:nvSpPr>
        <p:spPr>
          <a:xfrm>
            <a:off x="3634275" y="4835575"/>
            <a:ext cx="45600" cy="714000"/>
          </a:xfrm>
          <a:prstGeom prst="rightBrace">
            <a:avLst>
              <a:gd name="adj1" fmla="val 8333"/>
              <a:gd name="adj2" fmla="val 50000"/>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234" name="Shape 234"/>
          <p:cNvCxnSpPr>
            <a:endCxn id="233" idx="1"/>
          </p:cNvCxnSpPr>
          <p:nvPr/>
        </p:nvCxnSpPr>
        <p:spPr>
          <a:xfrm flipH="1">
            <a:off x="3679874" y="3877674"/>
            <a:ext cx="380100" cy="1314900"/>
          </a:xfrm>
          <a:prstGeom prst="straightConnector1">
            <a:avLst/>
          </a:prstGeom>
          <a:noFill/>
          <a:ln w="19050" cap="flat" cmpd="sng">
            <a:solidFill>
              <a:srgbClr val="0000FF"/>
            </a:solidFill>
            <a:prstDash val="solid"/>
            <a:round/>
            <a:headEnd type="none" w="lg" len="lg"/>
            <a:tailEnd type="triangle" w="lg" len="lg"/>
          </a:ln>
        </p:spPr>
      </p:cxnSp>
      <p:cxnSp>
        <p:nvCxnSpPr>
          <p:cNvPr id="235" name="Shape 235"/>
          <p:cNvCxnSpPr>
            <a:stCxn id="228" idx="2"/>
            <a:endCxn id="229" idx="2"/>
          </p:cNvCxnSpPr>
          <p:nvPr/>
        </p:nvCxnSpPr>
        <p:spPr>
          <a:xfrm>
            <a:off x="986256" y="5192574"/>
            <a:ext cx="893815" cy="872575"/>
          </a:xfrm>
          <a:prstGeom prst="straightConnector1">
            <a:avLst/>
          </a:prstGeom>
          <a:noFill/>
          <a:ln w="9525" cap="flat" cmpd="sng">
            <a:solidFill>
              <a:srgbClr val="FF0000"/>
            </a:solidFill>
            <a:prstDash val="solid"/>
            <a:round/>
            <a:headEnd type="none" w="lg" len="lg"/>
            <a:tailEnd type="triangle" w="lg" len="lg"/>
          </a:ln>
        </p:spPr>
      </p:cxnSp>
      <p:sp>
        <p:nvSpPr>
          <p:cNvPr id="18" name="Title 1"/>
          <p:cNvSpPr txBox="1">
            <a:spLocks/>
          </p:cNvSpPr>
          <p:nvPr/>
        </p:nvSpPr>
        <p:spPr>
          <a:xfrm>
            <a:off x="1658986" y="632034"/>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smtClean="0">
                <a:latin typeface="+mj-lt"/>
              </a:rPr>
              <a:t>Case 7 – Fluidized bed</a:t>
            </a:r>
            <a:endParaRPr lang="pt-BR" sz="2600" dirty="0">
              <a:latin typeface="+mj-lt"/>
            </a:endParaRPr>
          </a:p>
        </p:txBody>
      </p:sp>
    </p:spTree>
    <p:extLst>
      <p:ext uri="{BB962C8B-B14F-4D97-AF65-F5344CB8AC3E}">
        <p14:creationId xmlns:p14="http://schemas.microsoft.com/office/powerpoint/2010/main" xmlns="" val="1218138290"/>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4" name="NETL_case1_video_two_legends">
            <a:hlinkClick r:id="" action="ppaction://media"/>
          </p:cNvPr>
          <p:cNvPicPr>
            <a:picLocks noChangeAspect="1"/>
          </p:cNvPicPr>
          <p:nvPr>
            <a:videoFile r:link="rId1"/>
            <p:extLst>
              <p:ext uri="{DAA4B4D4-6D71-4841-9C94-3DE7FCFB9230}">
                <p14:media xmlns:p14="http://schemas.microsoft.com/office/powerpoint/2010/main" xmlns="" r:embed="rId4"/>
              </p:ext>
            </p:extLst>
          </p:nvPr>
        </p:nvPicPr>
        <p:blipFill>
          <a:blip r:embed="rId5" cstate="print"/>
          <a:stretch>
            <a:fillRect/>
          </a:stretch>
        </p:blipFill>
        <p:spPr>
          <a:xfrm>
            <a:off x="1619672" y="1502893"/>
            <a:ext cx="6300192" cy="4725144"/>
          </a:xfrm>
          <a:prstGeom prst="rect">
            <a:avLst/>
          </a:prstGeom>
        </p:spPr>
      </p:pic>
      <p:sp>
        <p:nvSpPr>
          <p:cNvPr id="5" name="Title 1"/>
          <p:cNvSpPr txBox="1">
            <a:spLocks/>
          </p:cNvSpPr>
          <p:nvPr/>
        </p:nvSpPr>
        <p:spPr>
          <a:xfrm>
            <a:off x="1658986" y="632034"/>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7 – </a:t>
            </a:r>
            <a:r>
              <a:rPr lang="en" sz="2600" dirty="0"/>
              <a:t>Particles behaviour</a:t>
            </a:r>
            <a:endParaRPr lang="pt-BR" sz="2600" dirty="0">
              <a:latin typeface="+mj-lt"/>
            </a:endParaRPr>
          </a:p>
        </p:txBody>
      </p:sp>
    </p:spTree>
    <p:extLst>
      <p:ext uri="{BB962C8B-B14F-4D97-AF65-F5344CB8AC3E}">
        <p14:creationId xmlns:p14="http://schemas.microsoft.com/office/powerpoint/2010/main" xmlns="" val="226983112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3" name="Content Placeholder 2"/>
          <p:cNvSpPr>
            <a:spLocks noGrp="1"/>
          </p:cNvSpPr>
          <p:nvPr>
            <p:ph idx="1"/>
          </p:nvPr>
        </p:nvSpPr>
        <p:spPr>
          <a:xfrm>
            <a:off x="360362" y="1628800"/>
            <a:ext cx="8421687" cy="4353349"/>
          </a:xfrm>
        </p:spPr>
        <p:txBody>
          <a:bodyPr/>
          <a:lstStyle/>
          <a:p>
            <a:pPr marL="457200" lvl="0" indent="-374650">
              <a:lnSpc>
                <a:spcPct val="115000"/>
              </a:lnSpc>
              <a:spcBef>
                <a:spcPts val="0"/>
              </a:spcBef>
              <a:spcAft>
                <a:spcPts val="200"/>
              </a:spcAft>
              <a:buClr>
                <a:schemeClr val="dk1"/>
              </a:buClr>
              <a:buSzPct val="100000"/>
              <a:buChar char="●"/>
            </a:pPr>
            <a:r>
              <a:rPr lang="en-US" cap="none" dirty="0">
                <a:solidFill>
                  <a:schemeClr val="dk1"/>
                </a:solidFill>
                <a:latin typeface="+mn-lt"/>
                <a:ea typeface="Calibri"/>
                <a:cs typeface="Calibri"/>
                <a:sym typeface="Calibri"/>
              </a:rPr>
              <a:t>Experimental and simulation minimum fluidization velocities coincide well.</a:t>
            </a:r>
          </a:p>
          <a:p>
            <a:pPr marL="457200" lvl="0" indent="-374650">
              <a:lnSpc>
                <a:spcPct val="115000"/>
              </a:lnSpc>
              <a:spcBef>
                <a:spcPts val="0"/>
              </a:spcBef>
              <a:spcAft>
                <a:spcPts val="200"/>
              </a:spcAft>
              <a:buClr>
                <a:schemeClr val="dk1"/>
              </a:buClr>
              <a:buSzPct val="100000"/>
              <a:buChar char="●"/>
            </a:pPr>
            <a:r>
              <a:rPr lang="en-US" cap="none" dirty="0">
                <a:solidFill>
                  <a:schemeClr val="dk1"/>
                </a:solidFill>
                <a:latin typeface="+mn-lt"/>
                <a:ea typeface="Calibri"/>
                <a:cs typeface="Calibri"/>
                <a:sym typeface="Calibri"/>
              </a:rPr>
              <a:t>Good agreement between experimental and simulation pressure drop results after fluidization.</a:t>
            </a:r>
          </a:p>
          <a:p>
            <a:pPr lvl="0">
              <a:spcBef>
                <a:spcPts val="0"/>
              </a:spcBef>
            </a:pPr>
            <a:endParaRPr lang="en-US" dirty="0">
              <a:latin typeface="+mn-lt"/>
            </a:endParaRPr>
          </a:p>
          <a:p>
            <a:endParaRPr lang="pt-BR" dirty="0">
              <a:latin typeface="+mn-lt"/>
            </a:endParaRPr>
          </a:p>
        </p:txBody>
      </p:sp>
      <p:sp>
        <p:nvSpPr>
          <p:cNvPr id="270" name="Shape 270"/>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71" name="Shape 271"/>
          <p:cNvSpPr txBox="1"/>
          <p:nvPr/>
        </p:nvSpPr>
        <p:spPr>
          <a:xfrm>
            <a:off x="7092279" y="4077072"/>
            <a:ext cx="1926836" cy="5756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None/>
            </a:pPr>
            <a:r>
              <a:rPr lang="en" sz="1600" b="1" dirty="0">
                <a:solidFill>
                  <a:schemeClr val="dk1"/>
                </a:solidFill>
              </a:rPr>
              <a:t>Small velocity case - Evolution of pressure drop between the two pressure intake locations</a:t>
            </a:r>
          </a:p>
          <a:p>
            <a:pPr marL="0" marR="0" lvl="0" indent="0" algn="l" rtl="0">
              <a:lnSpc>
                <a:spcPct val="115000"/>
              </a:lnSpc>
              <a:spcBef>
                <a:spcPts val="0"/>
              </a:spcBef>
              <a:spcAft>
                <a:spcPts val="0"/>
              </a:spcAft>
              <a:buNone/>
            </a:pPr>
            <a:endParaRPr sz="1600" b="1" dirty="0">
              <a:solidFill>
                <a:schemeClr val="dk1"/>
              </a:solidFill>
            </a:endParaRPr>
          </a:p>
        </p:txBody>
      </p:sp>
      <p:pic>
        <p:nvPicPr>
          <p:cNvPr id="272" name="Shape 272"/>
          <p:cNvPicPr preferRelativeResize="0"/>
          <p:nvPr/>
        </p:nvPicPr>
        <p:blipFill>
          <a:blip r:embed="rId3" cstate="print">
            <a:alphaModFix/>
          </a:blip>
          <a:stretch>
            <a:fillRect/>
          </a:stretch>
        </p:blipFill>
        <p:spPr>
          <a:xfrm>
            <a:off x="245722" y="3140968"/>
            <a:ext cx="6846557" cy="3129385"/>
          </a:xfrm>
          <a:prstGeom prst="rect">
            <a:avLst/>
          </a:prstGeom>
          <a:noFill/>
          <a:ln>
            <a:noFill/>
          </a:ln>
        </p:spPr>
      </p:pic>
      <p:sp>
        <p:nvSpPr>
          <p:cNvPr id="2" name="Title 1"/>
          <p:cNvSpPr>
            <a:spLocks noGrp="1"/>
          </p:cNvSpPr>
          <p:nvPr>
            <p:ph type="title"/>
          </p:nvPr>
        </p:nvSpPr>
        <p:spPr>
          <a:xfrm>
            <a:off x="1691679" y="971220"/>
            <a:ext cx="7452321" cy="290258"/>
          </a:xfrm>
        </p:spPr>
        <p:txBody>
          <a:bodyPr/>
          <a:lstStyle/>
          <a:p>
            <a:pPr lvl="0"/>
            <a:r>
              <a:rPr lang="en-US" sz="2600" dirty="0" smtClean="0">
                <a:latin typeface="+mj-lt"/>
              </a:rPr>
              <a:t>C</a:t>
            </a:r>
            <a:r>
              <a:rPr lang="en" sz="2600" dirty="0" smtClean="0">
                <a:latin typeface="+mj-lt"/>
              </a:rPr>
              <a:t>ase 7 </a:t>
            </a:r>
            <a:r>
              <a:rPr lang="en" sz="2600" dirty="0">
                <a:latin typeface="+mj-lt"/>
              </a:rPr>
              <a:t>- Pressure drop </a:t>
            </a:r>
            <a:br>
              <a:rPr lang="en" sz="2600" dirty="0">
                <a:latin typeface="+mj-lt"/>
              </a:rPr>
            </a:br>
            <a:endParaRPr lang="pt-BR" sz="2600" dirty="0">
              <a:latin typeface="+mj-lt"/>
            </a:endParaRPr>
          </a:p>
        </p:txBody>
      </p:sp>
    </p:spTree>
    <p:extLst>
      <p:ext uri="{BB962C8B-B14F-4D97-AF65-F5344CB8AC3E}">
        <p14:creationId xmlns:p14="http://schemas.microsoft.com/office/powerpoint/2010/main" xmlns="" val="2291210855"/>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0" name="Shape 270"/>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 name="Title 1"/>
          <p:cNvSpPr>
            <a:spLocks noGrp="1"/>
          </p:cNvSpPr>
          <p:nvPr>
            <p:ph type="title"/>
          </p:nvPr>
        </p:nvSpPr>
        <p:spPr>
          <a:xfrm>
            <a:off x="1603736" y="458770"/>
            <a:ext cx="7452321" cy="290258"/>
          </a:xfrm>
        </p:spPr>
        <p:txBody>
          <a:bodyPr/>
          <a:lstStyle/>
          <a:p>
            <a:pPr lvl="0"/>
            <a:r>
              <a:rPr lang="en-US" sz="2600" dirty="0" smtClean="0">
                <a:latin typeface="+mj-lt"/>
              </a:rPr>
              <a:t>C</a:t>
            </a:r>
            <a:r>
              <a:rPr lang="en" sz="2600" dirty="0" smtClean="0">
                <a:latin typeface="+mj-lt"/>
              </a:rPr>
              <a:t>ase 7 – bubble/bed dynamics</a:t>
            </a:r>
            <a:endParaRPr lang="pt-BR" sz="2600" dirty="0">
              <a:latin typeface="+mj-lt"/>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92999" y="1539552"/>
            <a:ext cx="4472210" cy="5201816"/>
          </a:xfrm>
          <a:prstGeom prst="rect">
            <a:avLst/>
          </a:prstGeom>
        </p:spPr>
      </p:pic>
      <p:sp>
        <p:nvSpPr>
          <p:cNvPr id="9" name="Content Placeholder 2"/>
          <p:cNvSpPr txBox="1">
            <a:spLocks/>
          </p:cNvSpPr>
          <p:nvPr/>
        </p:nvSpPr>
        <p:spPr>
          <a:xfrm>
            <a:off x="179512" y="1700808"/>
            <a:ext cx="3923606" cy="435334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all" spc="70" normalizeH="0" baseline="0" noProof="0" dirty="0" smtClean="0">
              <a:ln>
                <a:noFill/>
              </a:ln>
              <a:solidFill>
                <a:srgbClr val="6E6E6E"/>
              </a:solidFill>
              <a:effectLst/>
              <a:uLnTx/>
              <a:uFillTx/>
              <a:latin typeface="+mn-lt"/>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pt-BR" sz="2000" b="0" i="0" u="none" strike="noStrike" kern="1200" cap="all" spc="70" normalizeH="0" baseline="0" noProof="0" dirty="0">
              <a:ln>
                <a:noFill/>
              </a:ln>
              <a:solidFill>
                <a:srgbClr val="6E6E6E"/>
              </a:solidFill>
              <a:effectLst/>
              <a:uLnTx/>
              <a:uFillTx/>
              <a:latin typeface="+mn-lt"/>
              <a:ea typeface="+mn-ea"/>
              <a:cs typeface="Arial" pitchFamily="34" charset="0"/>
            </a:endParaRPr>
          </a:p>
        </p:txBody>
      </p:sp>
      <p:sp>
        <p:nvSpPr>
          <p:cNvPr id="11" name="Retângulo 10"/>
          <p:cNvSpPr/>
          <p:nvPr/>
        </p:nvSpPr>
        <p:spPr>
          <a:xfrm>
            <a:off x="4788024" y="1711391"/>
            <a:ext cx="3600400" cy="3801554"/>
          </a:xfrm>
          <a:prstGeom prst="rect">
            <a:avLst/>
          </a:prstGeom>
        </p:spPr>
        <p:txBody>
          <a:bodyPr wrap="square">
            <a:spAutoFit/>
          </a:bodyPr>
          <a:lstStyle/>
          <a:p>
            <a:pPr marL="457200" lvl="0" indent="-374650">
              <a:lnSpc>
                <a:spcPct val="115000"/>
              </a:lnSpc>
              <a:spcAft>
                <a:spcPts val="200"/>
              </a:spcAft>
              <a:buClr>
                <a:schemeClr val="dk1"/>
              </a:buClr>
              <a:buSzPct val="100000"/>
              <a:buFontTx/>
              <a:buChar char="●"/>
              <a:defRPr/>
            </a:pPr>
            <a:r>
              <a:rPr lang="en-US" spc="70" dirty="0" err="1">
                <a:solidFill>
                  <a:schemeClr val="dk1"/>
                </a:solidFill>
                <a:ea typeface="Calibri"/>
                <a:cs typeface="Calibri"/>
                <a:sym typeface="Calibri"/>
              </a:rPr>
              <a:t>Isosurfaces</a:t>
            </a:r>
            <a:r>
              <a:rPr lang="en-US" spc="70" dirty="0">
                <a:solidFill>
                  <a:schemeClr val="dk1"/>
                </a:solidFill>
                <a:ea typeface="Calibri"/>
                <a:cs typeface="Calibri"/>
                <a:sym typeface="Calibri"/>
              </a:rPr>
              <a:t> of </a:t>
            </a:r>
            <a:r>
              <a:rPr lang="el-GR" spc="70" dirty="0">
                <a:solidFill>
                  <a:schemeClr val="dk1"/>
                </a:solidFill>
                <a:ea typeface="Calibri"/>
                <a:cs typeface="Calibri"/>
                <a:sym typeface="Calibri"/>
              </a:rPr>
              <a:t>α</a:t>
            </a:r>
            <a:r>
              <a:rPr lang="en-US" spc="70" dirty="0">
                <a:solidFill>
                  <a:schemeClr val="dk1"/>
                </a:solidFill>
                <a:ea typeface="Calibri"/>
                <a:cs typeface="Calibri"/>
                <a:sym typeface="Calibri"/>
              </a:rPr>
              <a:t>p =0.3 </a:t>
            </a:r>
          </a:p>
          <a:p>
            <a:pPr marL="457200" lvl="0" indent="-374650">
              <a:lnSpc>
                <a:spcPct val="115000"/>
              </a:lnSpc>
              <a:spcAft>
                <a:spcPts val="200"/>
              </a:spcAft>
              <a:buClr>
                <a:schemeClr val="dk1"/>
              </a:buClr>
              <a:buSzPct val="100000"/>
              <a:buFontTx/>
              <a:buChar char="●"/>
              <a:defRPr/>
            </a:pPr>
            <a:endParaRPr lang="en-US" spc="70" dirty="0">
              <a:solidFill>
                <a:schemeClr val="dk1"/>
              </a:solidFill>
              <a:ea typeface="Calibri"/>
              <a:cs typeface="Calibri"/>
              <a:sym typeface="Calibri"/>
            </a:endParaRP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Bubbles formation  since </a:t>
            </a:r>
            <a:r>
              <a:rPr lang="en-US" spc="70" dirty="0" err="1">
                <a:solidFill>
                  <a:schemeClr val="dk1"/>
                </a:solidFill>
                <a:ea typeface="Calibri"/>
                <a:cs typeface="Calibri"/>
                <a:sym typeface="Calibri"/>
              </a:rPr>
              <a:t>Umf</a:t>
            </a:r>
            <a:r>
              <a:rPr lang="en-US" spc="70" dirty="0">
                <a:solidFill>
                  <a:schemeClr val="dk1"/>
                </a:solidFill>
                <a:ea typeface="Calibri"/>
                <a:cs typeface="Calibri"/>
                <a:sym typeface="Calibri"/>
              </a:rPr>
              <a:t>, as expected for a </a:t>
            </a:r>
            <a:r>
              <a:rPr lang="en-US" spc="70" dirty="0" err="1">
                <a:solidFill>
                  <a:schemeClr val="dk1"/>
                </a:solidFill>
                <a:ea typeface="Calibri"/>
                <a:cs typeface="Calibri"/>
                <a:sym typeface="Calibri"/>
              </a:rPr>
              <a:t>Geldart</a:t>
            </a:r>
            <a:r>
              <a:rPr lang="en-US" spc="70" dirty="0">
                <a:solidFill>
                  <a:schemeClr val="dk1"/>
                </a:solidFill>
                <a:ea typeface="Calibri"/>
                <a:cs typeface="Calibri"/>
                <a:sym typeface="Calibri"/>
              </a:rPr>
              <a:t> D bed</a:t>
            </a:r>
          </a:p>
          <a:p>
            <a:pPr marL="457200" lvl="0" indent="-374650">
              <a:lnSpc>
                <a:spcPct val="115000"/>
              </a:lnSpc>
              <a:spcAft>
                <a:spcPts val="200"/>
              </a:spcAft>
              <a:buClr>
                <a:schemeClr val="dk1"/>
              </a:buClr>
              <a:buSzPct val="100000"/>
              <a:buFontTx/>
              <a:buChar char="●"/>
              <a:defRPr/>
            </a:pPr>
            <a:endParaRPr lang="en-US" spc="70" dirty="0">
              <a:solidFill>
                <a:schemeClr val="dk1"/>
              </a:solidFill>
              <a:ea typeface="Calibri"/>
              <a:cs typeface="Calibri"/>
              <a:sym typeface="Calibri"/>
            </a:endParaRP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gas velocity</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bubble volume</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bed height</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interface definition</a:t>
            </a:r>
          </a:p>
          <a:p>
            <a:pPr marL="457200" lvl="0" indent="-374650">
              <a:lnSpc>
                <a:spcPct val="115000"/>
              </a:lnSpc>
              <a:spcAft>
                <a:spcPts val="200"/>
              </a:spcAft>
              <a:buClr>
                <a:schemeClr val="dk1"/>
              </a:buClr>
              <a:buSzPct val="100000"/>
              <a:buFontTx/>
              <a:buChar char="●"/>
              <a:defRPr/>
            </a:pPr>
            <a:endParaRPr lang="en-US" spc="70" dirty="0" smtClean="0">
              <a:solidFill>
                <a:schemeClr val="dk1"/>
              </a:solidFill>
              <a:ea typeface="Calibri"/>
              <a:cs typeface="Calibri"/>
              <a:sym typeface="Calibri"/>
            </a:endParaRPr>
          </a:p>
        </p:txBody>
      </p:sp>
    </p:spTree>
    <p:extLst>
      <p:ext uri="{BB962C8B-B14F-4D97-AF65-F5344CB8AC3E}">
        <p14:creationId xmlns:p14="http://schemas.microsoft.com/office/powerpoint/2010/main" xmlns="" val="682924908"/>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0" name="Shape 270"/>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 name="Title 1"/>
          <p:cNvSpPr>
            <a:spLocks noGrp="1"/>
          </p:cNvSpPr>
          <p:nvPr>
            <p:ph type="title"/>
          </p:nvPr>
        </p:nvSpPr>
        <p:spPr>
          <a:xfrm>
            <a:off x="1603736" y="458770"/>
            <a:ext cx="7452321" cy="290258"/>
          </a:xfrm>
        </p:spPr>
        <p:txBody>
          <a:bodyPr/>
          <a:lstStyle/>
          <a:p>
            <a:pPr lvl="0"/>
            <a:r>
              <a:rPr lang="en-US" sz="2600" dirty="0" smtClean="0">
                <a:latin typeface="+mj-lt"/>
              </a:rPr>
              <a:t>C</a:t>
            </a:r>
            <a:r>
              <a:rPr lang="en" sz="2600" dirty="0" smtClean="0">
                <a:latin typeface="+mj-lt"/>
              </a:rPr>
              <a:t>ase 7 – bubble/bed dynamics</a:t>
            </a:r>
            <a:endParaRPr lang="pt-BR" sz="2600" dirty="0">
              <a:latin typeface="+mj-lt"/>
            </a:endParaRPr>
          </a:p>
        </p:txBody>
      </p:sp>
      <p:sp>
        <p:nvSpPr>
          <p:cNvPr id="9" name="Content Placeholder 2"/>
          <p:cNvSpPr txBox="1">
            <a:spLocks/>
          </p:cNvSpPr>
          <p:nvPr/>
        </p:nvSpPr>
        <p:spPr>
          <a:xfrm>
            <a:off x="179512" y="1700808"/>
            <a:ext cx="3923606" cy="435334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all" spc="70" normalizeH="0" baseline="0" noProof="0" dirty="0" smtClean="0">
              <a:ln>
                <a:noFill/>
              </a:ln>
              <a:solidFill>
                <a:srgbClr val="6E6E6E"/>
              </a:solidFill>
              <a:effectLst/>
              <a:uLnTx/>
              <a:uFillTx/>
              <a:latin typeface="+mn-lt"/>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pt-BR" sz="2000" b="0" i="0" u="none" strike="noStrike" kern="1200" cap="all" spc="70" normalizeH="0" baseline="0" noProof="0" dirty="0">
              <a:ln>
                <a:noFill/>
              </a:ln>
              <a:solidFill>
                <a:srgbClr val="6E6E6E"/>
              </a:solidFill>
              <a:effectLst/>
              <a:uLnTx/>
              <a:uFillTx/>
              <a:latin typeface="+mn-lt"/>
              <a:ea typeface="+mn-ea"/>
              <a:cs typeface="Arial" pitchFamily="34" charset="0"/>
            </a:endParaRPr>
          </a:p>
        </p:txBody>
      </p:sp>
      <p:pic>
        <p:nvPicPr>
          <p:cNvPr id="10" name="Picture 6"/>
          <p:cNvPicPr>
            <a:picLocks noChangeAspect="1"/>
          </p:cNvPicPr>
          <p:nvPr/>
        </p:nvPicPr>
        <p:blipFill>
          <a:blip r:embed="rId3" cstate="print">
            <a:extLst>
              <a:ext uri="{28A0092B-C50C-407E-A947-70E740481C1C}">
                <a14:useLocalDpi xmlns:a14="http://schemas.microsoft.com/office/drawing/2010/main" xmlns="" val="0"/>
              </a:ext>
            </a:extLst>
          </a:blip>
          <a:stretch>
            <a:fillRect/>
          </a:stretch>
        </p:blipFill>
        <p:spPr>
          <a:xfrm>
            <a:off x="4717570" y="1484784"/>
            <a:ext cx="4350229" cy="3262672"/>
          </a:xfrm>
          <a:prstGeom prst="rect">
            <a:avLst/>
          </a:prstGeom>
        </p:spPr>
      </p:pic>
      <p:sp>
        <p:nvSpPr>
          <p:cNvPr id="11" name="Retângulo 10"/>
          <p:cNvSpPr/>
          <p:nvPr/>
        </p:nvSpPr>
        <p:spPr>
          <a:xfrm>
            <a:off x="179512" y="2901823"/>
            <a:ext cx="4406993" cy="2768963"/>
          </a:xfrm>
          <a:prstGeom prst="rect">
            <a:avLst/>
          </a:prstGeom>
        </p:spPr>
        <p:txBody>
          <a:bodyPr wrap="square">
            <a:spAutoFit/>
          </a:bodyPr>
          <a:lstStyle/>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Reflects the characteristic fluctuation of bubbling fluidized beds</a:t>
            </a:r>
          </a:p>
          <a:p>
            <a:pPr marL="457200" lvl="0" indent="-374650">
              <a:lnSpc>
                <a:spcPct val="115000"/>
              </a:lnSpc>
              <a:spcAft>
                <a:spcPts val="200"/>
              </a:spcAft>
              <a:buClr>
                <a:schemeClr val="dk1"/>
              </a:buClr>
              <a:buSzPct val="100000"/>
              <a:buFontTx/>
              <a:buChar char="●"/>
              <a:defRPr/>
            </a:pPr>
            <a:endParaRPr lang="en-US" spc="70" dirty="0">
              <a:solidFill>
                <a:schemeClr val="dk1"/>
              </a:solidFill>
              <a:ea typeface="Calibri"/>
              <a:cs typeface="Calibri"/>
              <a:sym typeface="Calibri"/>
            </a:endParaRP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gas velocity</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bed height</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fluctuations</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Agreement with published results</a:t>
            </a:r>
          </a:p>
        </p:txBody>
      </p:sp>
      <p:sp>
        <p:nvSpPr>
          <p:cNvPr id="12" name="Retângulo 11"/>
          <p:cNvSpPr/>
          <p:nvPr/>
        </p:nvSpPr>
        <p:spPr>
          <a:xfrm>
            <a:off x="5292080" y="4747456"/>
            <a:ext cx="3528392" cy="923330"/>
          </a:xfrm>
          <a:prstGeom prst="rect">
            <a:avLst/>
          </a:prstGeom>
        </p:spPr>
        <p:txBody>
          <a:bodyPr wrap="square">
            <a:spAutoFit/>
          </a:bodyPr>
          <a:lstStyle/>
          <a:p>
            <a:pPr marL="108000" lvl="0">
              <a:spcBef>
                <a:spcPts val="0"/>
              </a:spcBef>
              <a:buClr>
                <a:schemeClr val="dk1"/>
              </a:buClr>
              <a:buSzPct val="100000"/>
            </a:pPr>
            <a:r>
              <a:rPr lang="en-US" dirty="0" smtClean="0">
                <a:solidFill>
                  <a:schemeClr val="dk1"/>
                </a:solidFill>
                <a:ea typeface="Calibri"/>
                <a:cs typeface="Calibri"/>
                <a:sym typeface="Calibri"/>
              </a:rPr>
              <a:t>Time evolution of bed average heights (divided by the initial bed height) for each of the cases</a:t>
            </a:r>
            <a:endParaRPr lang="pt-BR" dirty="0">
              <a:solidFill>
                <a:schemeClr val="dk1"/>
              </a:solidFill>
              <a:ea typeface="Calibri"/>
              <a:cs typeface="Calibri"/>
              <a:sym typeface="Calibri"/>
            </a:endParaRPr>
          </a:p>
        </p:txBody>
      </p:sp>
      <p:pic>
        <p:nvPicPr>
          <p:cNvPr id="13" name="Picture 2"/>
          <p:cNvPicPr>
            <a:picLocks noChangeAspect="1" noChangeArrowheads="1"/>
          </p:cNvPicPr>
          <p:nvPr/>
        </p:nvPicPr>
        <p:blipFill>
          <a:blip r:embed="rId4" cstate="print"/>
          <a:srcRect/>
          <a:stretch>
            <a:fillRect/>
          </a:stretch>
        </p:blipFill>
        <p:spPr bwMode="auto">
          <a:xfrm>
            <a:off x="547625" y="1845937"/>
            <a:ext cx="2575146" cy="873710"/>
          </a:xfrm>
          <a:prstGeom prst="rect">
            <a:avLst/>
          </a:prstGeom>
          <a:noFill/>
          <a:ln w="9525">
            <a:noFill/>
            <a:miter lim="800000"/>
            <a:headEnd/>
            <a:tailEnd/>
          </a:ln>
        </p:spPr>
      </p:pic>
    </p:spTree>
    <p:extLst>
      <p:ext uri="{BB962C8B-B14F-4D97-AF65-F5344CB8AC3E}">
        <p14:creationId xmlns:p14="http://schemas.microsoft.com/office/powerpoint/2010/main" xmlns="" val="3958079015"/>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3" name="Content Placeholder 2"/>
          <p:cNvSpPr>
            <a:spLocks noGrp="1"/>
          </p:cNvSpPr>
          <p:nvPr>
            <p:ph idx="1"/>
          </p:nvPr>
        </p:nvSpPr>
        <p:spPr>
          <a:xfrm>
            <a:off x="-324544" y="1720513"/>
            <a:ext cx="3072450" cy="4444791"/>
          </a:xfrm>
        </p:spPr>
        <p:txBody>
          <a:bodyPr/>
          <a:lstStyle/>
          <a:p>
            <a:pPr marL="720000" lvl="0" indent="-374650">
              <a:spcBef>
                <a:spcPts val="0"/>
              </a:spcBef>
              <a:spcAft>
                <a:spcPts val="200"/>
              </a:spcAft>
              <a:buClr>
                <a:srgbClr val="000000"/>
              </a:buClr>
              <a:buSzPct val="100000"/>
              <a:buFontTx/>
              <a:buChar char="●"/>
            </a:pPr>
            <a:r>
              <a:rPr lang="en-US" cap="none" dirty="0" smtClean="0">
                <a:solidFill>
                  <a:srgbClr val="000000"/>
                </a:solidFill>
                <a:latin typeface="+mn-lt"/>
                <a:ea typeface="Calibri"/>
                <a:cs typeface="Calibri"/>
                <a:sym typeface="Calibri"/>
              </a:rPr>
              <a:t>Before fluidization, particles at initial position (a)</a:t>
            </a:r>
          </a:p>
          <a:p>
            <a:pPr marL="720000" lvl="0" indent="-374650">
              <a:spcBef>
                <a:spcPts val="0"/>
              </a:spcBef>
              <a:spcAft>
                <a:spcPts val="200"/>
              </a:spcAft>
              <a:buClr>
                <a:srgbClr val="000000"/>
              </a:buClr>
              <a:buSzPct val="100000"/>
              <a:buFontTx/>
              <a:buChar char="●"/>
            </a:pPr>
            <a:r>
              <a:rPr lang="en-US" cap="none" dirty="0" smtClean="0">
                <a:solidFill>
                  <a:srgbClr val="000000"/>
                </a:solidFill>
                <a:latin typeface="+mn-lt"/>
                <a:ea typeface="Calibri"/>
                <a:cs typeface="Calibri"/>
                <a:sym typeface="Calibri"/>
              </a:rPr>
              <a:t>First layers have lower T due to heat transfer with cooler gas (b)</a:t>
            </a:r>
            <a:endParaRPr lang="pt-BR" sz="2400" dirty="0">
              <a:latin typeface="+mn-lt"/>
            </a:endParaRPr>
          </a:p>
        </p:txBody>
      </p:sp>
      <p:sp>
        <p:nvSpPr>
          <p:cNvPr id="270" name="Shape 270"/>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 name="Title 1"/>
          <p:cNvSpPr>
            <a:spLocks noGrp="1"/>
          </p:cNvSpPr>
          <p:nvPr>
            <p:ph type="title"/>
          </p:nvPr>
        </p:nvSpPr>
        <p:spPr>
          <a:xfrm>
            <a:off x="1603736" y="458770"/>
            <a:ext cx="7452321" cy="290258"/>
          </a:xfrm>
        </p:spPr>
        <p:txBody>
          <a:bodyPr/>
          <a:lstStyle/>
          <a:p>
            <a:pPr lvl="0"/>
            <a:r>
              <a:rPr lang="en-US" sz="2600" dirty="0" smtClean="0">
                <a:latin typeface="+mj-lt"/>
              </a:rPr>
              <a:t>C</a:t>
            </a:r>
            <a:r>
              <a:rPr lang="en" sz="2600" dirty="0" smtClean="0">
                <a:latin typeface="+mj-lt"/>
              </a:rPr>
              <a:t>ase 7 – temperature</a:t>
            </a:r>
            <a:endParaRPr lang="pt-BR" sz="2600" dirty="0">
              <a:latin typeface="+mj-l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xmlns="" val="0"/>
              </a:ext>
            </a:extLst>
          </a:blip>
          <a:srcRect t="5556" r="6250" b="2941"/>
          <a:stretch>
            <a:fillRect/>
          </a:stretch>
        </p:blipFill>
        <p:spPr>
          <a:xfrm>
            <a:off x="5436096" y="3753790"/>
            <a:ext cx="3168352" cy="2319330"/>
          </a:xfrm>
          <a:prstGeom prst="rect">
            <a:avLst/>
          </a:prstGeom>
        </p:spPr>
      </p:pic>
      <p:pic>
        <p:nvPicPr>
          <p:cNvPr id="9" name="Picture 8"/>
          <p:cNvPicPr>
            <a:picLocks noChangeAspect="1"/>
          </p:cNvPicPr>
          <p:nvPr/>
        </p:nvPicPr>
        <p:blipFill>
          <a:blip r:embed="rId4" cstate="print"/>
          <a:stretch>
            <a:fillRect/>
          </a:stretch>
        </p:blipFill>
        <p:spPr>
          <a:xfrm>
            <a:off x="2785730" y="1196752"/>
            <a:ext cx="6358270" cy="2361052"/>
          </a:xfrm>
          <a:prstGeom prst="rect">
            <a:avLst/>
          </a:prstGeom>
        </p:spPr>
      </p:pic>
      <p:sp>
        <p:nvSpPr>
          <p:cNvPr id="7" name="Retângulo 6"/>
          <p:cNvSpPr/>
          <p:nvPr/>
        </p:nvSpPr>
        <p:spPr>
          <a:xfrm>
            <a:off x="-290360" y="4175016"/>
            <a:ext cx="5688632" cy="1990288"/>
          </a:xfrm>
          <a:prstGeom prst="rect">
            <a:avLst/>
          </a:prstGeom>
        </p:spPr>
        <p:txBody>
          <a:bodyPr wrap="square">
            <a:spAutoFit/>
          </a:bodyPr>
          <a:lstStyle/>
          <a:p>
            <a:pPr marL="720000" lvl="0" indent="-374650">
              <a:spcBef>
                <a:spcPts val="0"/>
              </a:spcBef>
              <a:spcAft>
                <a:spcPts val="200"/>
              </a:spcAft>
              <a:buClr>
                <a:srgbClr val="000000"/>
              </a:buClr>
              <a:buSzPct val="100000"/>
              <a:buFontTx/>
              <a:buChar char="●"/>
            </a:pPr>
            <a:r>
              <a:rPr lang="en-US" sz="2000" dirty="0" smtClean="0">
                <a:solidFill>
                  <a:srgbClr val="000000"/>
                </a:solidFill>
                <a:ea typeface="Calibri"/>
                <a:cs typeface="Calibri"/>
                <a:sym typeface="Calibri"/>
              </a:rPr>
              <a:t>After fluidization, particles at the bottom with lower temperatures go upper (c)</a:t>
            </a:r>
          </a:p>
          <a:p>
            <a:pPr marL="720000" lvl="0" indent="-374650">
              <a:spcBef>
                <a:spcPts val="0"/>
              </a:spcBef>
              <a:spcAft>
                <a:spcPts val="200"/>
              </a:spcAft>
              <a:buClr>
                <a:srgbClr val="000000"/>
              </a:buClr>
              <a:buSzPct val="100000"/>
              <a:buFontTx/>
              <a:buChar char="●"/>
            </a:pPr>
            <a:r>
              <a:rPr lang="en-US" sz="2000" dirty="0" smtClean="0">
                <a:solidFill>
                  <a:srgbClr val="000000"/>
                </a:solidFill>
                <a:ea typeface="Calibri"/>
                <a:cs typeface="Calibri"/>
                <a:sym typeface="Calibri"/>
              </a:rPr>
              <a:t>New particles get in contact with cooler gas (d)</a:t>
            </a:r>
          </a:p>
          <a:p>
            <a:pPr marL="720000" lvl="0" indent="-374650">
              <a:spcBef>
                <a:spcPts val="0"/>
              </a:spcBef>
              <a:spcAft>
                <a:spcPts val="200"/>
              </a:spcAft>
              <a:buClr>
                <a:srgbClr val="000000"/>
              </a:buClr>
              <a:buSzPct val="100000"/>
              <a:buFontTx/>
              <a:buChar char="●"/>
            </a:pPr>
            <a:r>
              <a:rPr lang="en-US" sz="2000" dirty="0" smtClean="0">
                <a:solidFill>
                  <a:srgbClr val="000000"/>
                </a:solidFill>
                <a:ea typeface="Calibri"/>
                <a:cs typeface="Calibri"/>
                <a:sym typeface="Calibri"/>
              </a:rPr>
              <a:t>Intimate mixing and agitation result in uniform temperature throughout the bed (e)</a:t>
            </a:r>
            <a:endParaRPr lang="pt-BR" sz="2000" dirty="0"/>
          </a:p>
        </p:txBody>
      </p:sp>
    </p:spTree>
    <p:extLst>
      <p:ext uri="{BB962C8B-B14F-4D97-AF65-F5344CB8AC3E}">
        <p14:creationId xmlns:p14="http://schemas.microsoft.com/office/powerpoint/2010/main" xmlns="" val="2528017109"/>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3" name="Content Placeholder 2"/>
          <p:cNvSpPr>
            <a:spLocks noGrp="1"/>
          </p:cNvSpPr>
          <p:nvPr>
            <p:ph idx="1"/>
          </p:nvPr>
        </p:nvSpPr>
        <p:spPr>
          <a:xfrm>
            <a:off x="-324544" y="1720513"/>
            <a:ext cx="5184576" cy="4444791"/>
          </a:xfrm>
        </p:spPr>
        <p:txBody>
          <a:bodyPr/>
          <a:lstStyle/>
          <a:p>
            <a:pPr marL="720000" lvl="0" indent="-374650">
              <a:spcBef>
                <a:spcPts val="0"/>
              </a:spcBef>
              <a:spcAft>
                <a:spcPts val="200"/>
              </a:spcAft>
              <a:buClr>
                <a:srgbClr val="000000"/>
              </a:buClr>
              <a:buSzPct val="100000"/>
              <a:buFontTx/>
              <a:buChar char="●"/>
            </a:pPr>
            <a:r>
              <a:rPr lang="en-US" cap="none" dirty="0">
                <a:solidFill>
                  <a:srgbClr val="000000"/>
                </a:solidFill>
                <a:latin typeface="+mn-lt"/>
                <a:ea typeface="Calibri"/>
                <a:cs typeface="Calibri"/>
                <a:sym typeface="Calibri"/>
              </a:rPr>
              <a:t>Dual recirculation pattern was observed. </a:t>
            </a:r>
          </a:p>
          <a:p>
            <a:pPr marL="720000" lvl="0" indent="-374650">
              <a:spcBef>
                <a:spcPts val="0"/>
              </a:spcBef>
              <a:spcAft>
                <a:spcPts val="200"/>
              </a:spcAft>
              <a:buClr>
                <a:srgbClr val="000000"/>
              </a:buClr>
              <a:buSzPct val="100000"/>
              <a:buFontTx/>
              <a:buChar char="●"/>
            </a:pPr>
            <a:r>
              <a:rPr lang="en-US" cap="none" dirty="0">
                <a:solidFill>
                  <a:srgbClr val="000000"/>
                </a:solidFill>
                <a:latin typeface="+mn-lt"/>
                <a:ea typeface="Calibri"/>
                <a:cs typeface="Calibri"/>
                <a:sym typeface="Calibri"/>
              </a:rPr>
              <a:t>Same pattern reported in literature.</a:t>
            </a:r>
          </a:p>
          <a:p>
            <a:pPr marL="720000" lvl="0" indent="-374650">
              <a:spcBef>
                <a:spcPts val="0"/>
              </a:spcBef>
              <a:spcAft>
                <a:spcPts val="200"/>
              </a:spcAft>
              <a:buClr>
                <a:srgbClr val="000000"/>
              </a:buClr>
              <a:buSzPct val="100000"/>
              <a:buFontTx/>
              <a:buChar char="●"/>
            </a:pPr>
            <a:endParaRPr lang="en-US" cap="none" dirty="0">
              <a:solidFill>
                <a:srgbClr val="000000"/>
              </a:solidFill>
              <a:latin typeface="+mn-lt"/>
              <a:ea typeface="Calibri"/>
              <a:cs typeface="Calibri"/>
              <a:sym typeface="Calibri"/>
            </a:endParaRPr>
          </a:p>
          <a:p>
            <a:pPr marL="720000" lvl="0" indent="-374650">
              <a:spcBef>
                <a:spcPts val="0"/>
              </a:spcBef>
              <a:spcAft>
                <a:spcPts val="200"/>
              </a:spcAft>
              <a:buClr>
                <a:srgbClr val="000000"/>
              </a:buClr>
              <a:buSzPct val="100000"/>
              <a:buFontTx/>
              <a:buChar char="●"/>
            </a:pPr>
            <a:r>
              <a:rPr lang="en-US" cap="none" dirty="0">
                <a:solidFill>
                  <a:srgbClr val="000000"/>
                </a:solidFill>
                <a:latin typeface="+mn-lt"/>
                <a:ea typeface="Calibri"/>
                <a:cs typeface="Calibri"/>
                <a:sym typeface="Calibri"/>
              </a:rPr>
              <a:t>Average velocity of the particles in 5 different regions of the bed (according to NETL report)</a:t>
            </a:r>
          </a:p>
          <a:p>
            <a:pPr marL="720000" lvl="0" indent="-374650">
              <a:spcBef>
                <a:spcPts val="0"/>
              </a:spcBef>
              <a:spcAft>
                <a:spcPts val="200"/>
              </a:spcAft>
              <a:buClr>
                <a:srgbClr val="000000"/>
              </a:buClr>
              <a:buSzPct val="100000"/>
              <a:buFontTx/>
              <a:buChar char="●"/>
            </a:pPr>
            <a:endParaRPr lang="en-US" cap="none" dirty="0">
              <a:solidFill>
                <a:srgbClr val="000000"/>
              </a:solidFill>
              <a:latin typeface="+mn-lt"/>
              <a:ea typeface="Calibri"/>
              <a:cs typeface="Calibri"/>
              <a:sym typeface="Calibri"/>
            </a:endParaRPr>
          </a:p>
          <a:p>
            <a:pPr marL="720000" lvl="0" indent="-374650">
              <a:spcBef>
                <a:spcPts val="0"/>
              </a:spcBef>
              <a:spcAft>
                <a:spcPts val="200"/>
              </a:spcAft>
              <a:buClr>
                <a:srgbClr val="000000"/>
              </a:buClr>
              <a:buSzPct val="100000"/>
              <a:buFontTx/>
              <a:buChar char="●"/>
            </a:pPr>
            <a:r>
              <a:rPr lang="en-US" cap="none" dirty="0">
                <a:solidFill>
                  <a:srgbClr val="000000"/>
                </a:solidFill>
                <a:latin typeface="+mn-lt"/>
                <a:ea typeface="Calibri"/>
                <a:cs typeface="Calibri"/>
                <a:sym typeface="Calibri"/>
              </a:rPr>
              <a:t>Positive vertical velocity in the central region where the bubbles carry particles upward </a:t>
            </a:r>
          </a:p>
          <a:p>
            <a:pPr marL="720000" lvl="0" indent="-374650">
              <a:spcBef>
                <a:spcPts val="0"/>
              </a:spcBef>
              <a:spcAft>
                <a:spcPts val="200"/>
              </a:spcAft>
              <a:buClr>
                <a:srgbClr val="000000"/>
              </a:buClr>
              <a:buSzPct val="100000"/>
              <a:buFontTx/>
              <a:buChar char="●"/>
            </a:pPr>
            <a:endParaRPr lang="en-US" cap="none" dirty="0">
              <a:solidFill>
                <a:srgbClr val="000000"/>
              </a:solidFill>
              <a:latin typeface="+mn-lt"/>
              <a:ea typeface="Calibri"/>
              <a:cs typeface="Calibri"/>
              <a:sym typeface="Calibri"/>
            </a:endParaRPr>
          </a:p>
          <a:p>
            <a:pPr marL="720000" lvl="0" indent="-374650">
              <a:spcBef>
                <a:spcPts val="0"/>
              </a:spcBef>
              <a:spcAft>
                <a:spcPts val="200"/>
              </a:spcAft>
              <a:buClr>
                <a:srgbClr val="000000"/>
              </a:buClr>
              <a:buSzPct val="100000"/>
              <a:buFontTx/>
              <a:buChar char="●"/>
            </a:pPr>
            <a:r>
              <a:rPr lang="en-US" cap="none" dirty="0">
                <a:solidFill>
                  <a:srgbClr val="000000"/>
                </a:solidFill>
                <a:latin typeface="+mn-lt"/>
                <a:ea typeface="Calibri"/>
                <a:cs typeface="Calibri"/>
                <a:sym typeface="Calibri"/>
              </a:rPr>
              <a:t>Negative values near the walls, where the particles return to ﬁll the empty region.</a:t>
            </a:r>
          </a:p>
        </p:txBody>
      </p:sp>
      <p:sp>
        <p:nvSpPr>
          <p:cNvPr id="270" name="Shape 270"/>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 name="Title 1"/>
          <p:cNvSpPr>
            <a:spLocks noGrp="1"/>
          </p:cNvSpPr>
          <p:nvPr>
            <p:ph type="title"/>
          </p:nvPr>
        </p:nvSpPr>
        <p:spPr>
          <a:xfrm>
            <a:off x="1603736" y="458770"/>
            <a:ext cx="7452321" cy="290258"/>
          </a:xfrm>
        </p:spPr>
        <p:txBody>
          <a:bodyPr/>
          <a:lstStyle/>
          <a:p>
            <a:pPr lvl="0"/>
            <a:r>
              <a:rPr lang="en-US" sz="2600" dirty="0" smtClean="0">
                <a:latin typeface="+mj-lt"/>
              </a:rPr>
              <a:t>C</a:t>
            </a:r>
            <a:r>
              <a:rPr lang="en" sz="2600" dirty="0" smtClean="0">
                <a:latin typeface="+mj-lt"/>
              </a:rPr>
              <a:t>ase 7 – temperature</a:t>
            </a:r>
            <a:endParaRPr lang="pt-BR" sz="2600" dirty="0">
              <a:latin typeface="+mj-lt"/>
            </a:endParaRPr>
          </a:p>
        </p:txBody>
      </p:sp>
      <p:pic>
        <p:nvPicPr>
          <p:cNvPr id="8" name="Picture 7"/>
          <p:cNvPicPr>
            <a:picLocks noChangeAspect="1"/>
          </p:cNvPicPr>
          <p:nvPr/>
        </p:nvPicPr>
        <p:blipFill rotWithShape="1">
          <a:blip r:embed="rId3" cstate="print"/>
          <a:srcRect l="44355"/>
          <a:stretch/>
        </p:blipFill>
        <p:spPr>
          <a:xfrm>
            <a:off x="5220071" y="3467953"/>
            <a:ext cx="3634074" cy="2815335"/>
          </a:xfrm>
          <a:prstGeom prst="rect">
            <a:avLst/>
          </a:prstGeom>
        </p:spPr>
      </p:pic>
      <p:pic>
        <p:nvPicPr>
          <p:cNvPr id="10" name="Picture 9"/>
          <p:cNvPicPr>
            <a:picLocks noChangeAspect="1"/>
          </p:cNvPicPr>
          <p:nvPr/>
        </p:nvPicPr>
        <p:blipFill rotWithShape="1">
          <a:blip r:embed="rId3" cstate="print"/>
          <a:srcRect r="69546"/>
          <a:stretch/>
        </p:blipFill>
        <p:spPr>
          <a:xfrm>
            <a:off x="6206836" y="796849"/>
            <a:ext cx="1903551" cy="2694497"/>
          </a:xfrm>
          <a:prstGeom prst="rect">
            <a:avLst/>
          </a:prstGeom>
        </p:spPr>
      </p:pic>
    </p:spTree>
    <p:extLst>
      <p:ext uri="{BB962C8B-B14F-4D97-AF65-F5344CB8AC3E}">
        <p14:creationId xmlns:p14="http://schemas.microsoft.com/office/powerpoint/2010/main" xmlns="" val="2675111266"/>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9" name="Shape 155"/>
          <p:cNvPicPr preferRelativeResize="0"/>
          <p:nvPr/>
        </p:nvPicPr>
        <p:blipFill rotWithShape="1">
          <a:blip r:embed="rId3" cstate="print">
            <a:alphaModFix/>
          </a:blip>
          <a:srcRect t="5891" r="6059"/>
          <a:stretch/>
        </p:blipFill>
        <p:spPr>
          <a:xfrm>
            <a:off x="5270021" y="3582497"/>
            <a:ext cx="3707904" cy="2692915"/>
          </a:xfrm>
          <a:prstGeom prst="rect">
            <a:avLst/>
          </a:prstGeom>
          <a:noFill/>
          <a:ln>
            <a:noFill/>
          </a:ln>
        </p:spPr>
      </p:pic>
      <p:sp>
        <p:nvSpPr>
          <p:cNvPr id="54" name="Shape 54"/>
          <p:cNvSpPr txBox="1"/>
          <p:nvPr/>
        </p:nvSpPr>
        <p:spPr>
          <a:xfrm>
            <a:off x="-334852" y="904049"/>
            <a:ext cx="8877599" cy="5796899"/>
          </a:xfrm>
          <a:prstGeom prst="rect">
            <a:avLst/>
          </a:prstGeom>
          <a:noFill/>
          <a:ln>
            <a:noFill/>
          </a:ln>
        </p:spPr>
        <p:txBody>
          <a:bodyPr lIns="91425" tIns="91425" rIns="91425" bIns="91425" anchor="t" anchorCtr="0">
            <a:noAutofit/>
          </a:bodyPr>
          <a:lstStyle/>
          <a:p>
            <a:pPr algn="just">
              <a:lnSpc>
                <a:spcPct val="150000"/>
              </a:lnSpc>
            </a:pPr>
            <a:endParaRPr sz="2400" b="1">
              <a:solidFill>
                <a:srgbClr val="000000"/>
              </a:solidFill>
            </a:endParaRPr>
          </a:p>
          <a:p>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r>
              <a:rPr lang="en" sz="2000">
                <a:solidFill>
                  <a:srgbClr val="000000"/>
                </a:solidFill>
              </a:rPr>
              <a:t>  </a:t>
            </a:r>
          </a:p>
          <a:p>
            <a:pPr marL="457200" algn="just">
              <a:lnSpc>
                <a:spcPct val="150000"/>
              </a:lnSpc>
              <a:buClr>
                <a:srgbClr val="000000"/>
              </a:buClr>
              <a:buFont typeface="Arial"/>
              <a:buNone/>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algn="just">
              <a:lnSpc>
                <a:spcPct val="150000"/>
              </a:lnSpc>
            </a:pPr>
            <a:endParaRPr sz="2000">
              <a:solidFill>
                <a:srgbClr val="000000"/>
              </a:solidFill>
            </a:endParaRPr>
          </a:p>
        </p:txBody>
      </p:sp>
      <p:sp>
        <p:nvSpPr>
          <p:cNvPr id="29" name="Title 1"/>
          <p:cNvSpPr txBox="1">
            <a:spLocks/>
          </p:cNvSpPr>
          <p:nvPr/>
        </p:nvSpPr>
        <p:spPr>
          <a:xfrm>
            <a:off x="1680706" y="112471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pt-BR" sz="2600" dirty="0" smtClean="0">
                <a:latin typeface="+mj-lt"/>
              </a:rPr>
              <a:t>Drag models</a:t>
            </a:r>
            <a:endParaRPr lang="pt-BR" sz="2600" dirty="0">
              <a:latin typeface="+mj-lt"/>
            </a:endParaRPr>
          </a:p>
        </p:txBody>
      </p:sp>
      <p:sp>
        <p:nvSpPr>
          <p:cNvPr id="2" name="Rectangle 1"/>
          <p:cNvSpPr/>
          <p:nvPr/>
        </p:nvSpPr>
        <p:spPr>
          <a:xfrm>
            <a:off x="12382" y="1665128"/>
            <a:ext cx="4728664" cy="4997778"/>
          </a:xfrm>
          <a:prstGeom prst="rect">
            <a:avLst/>
          </a:prstGeom>
        </p:spPr>
        <p:txBody>
          <a:bodyPr wrap="square">
            <a:spAutoFit/>
          </a:bodyPr>
          <a:lstStyle/>
          <a:p>
            <a:pPr marL="457200" indent="-355600">
              <a:lnSpc>
                <a:spcPct val="150000"/>
              </a:lnSpc>
              <a:spcBef>
                <a:spcPts val="1100"/>
              </a:spcBef>
              <a:buClr>
                <a:schemeClr val="dk1"/>
              </a:buClr>
              <a:buSzPct val="100000"/>
              <a:buChar char="●"/>
            </a:pPr>
            <a:r>
              <a:rPr lang="pt-BR" sz="2400" dirty="0" smtClean="0">
                <a:solidFill>
                  <a:schemeClr val="dk1"/>
                </a:solidFill>
              </a:rPr>
              <a:t>Dilute flows</a:t>
            </a:r>
            <a:endParaRPr lang="en-US" sz="2400" dirty="0" smtClean="0">
              <a:solidFill>
                <a:schemeClr val="dk1"/>
              </a:solidFill>
            </a:endParaRPr>
          </a:p>
          <a:p>
            <a:pPr marL="914400" lvl="1" indent="-355600">
              <a:spcBef>
                <a:spcPts val="600"/>
              </a:spcBef>
              <a:buClr>
                <a:schemeClr val="dk1"/>
              </a:buClr>
              <a:buSzPct val="100000"/>
              <a:buChar char="●"/>
            </a:pPr>
            <a:r>
              <a:rPr lang="en-US" sz="2000" dirty="0" smtClean="0">
                <a:solidFill>
                  <a:schemeClr val="dk1"/>
                </a:solidFill>
              </a:rPr>
              <a:t>Schiller </a:t>
            </a:r>
            <a:r>
              <a:rPr lang="en-US" sz="2000" dirty="0">
                <a:solidFill>
                  <a:schemeClr val="dk1"/>
                </a:solidFill>
              </a:rPr>
              <a:t>&amp; </a:t>
            </a:r>
            <a:r>
              <a:rPr lang="en-US" sz="2000" dirty="0" err="1">
                <a:solidFill>
                  <a:schemeClr val="dk1"/>
                </a:solidFill>
              </a:rPr>
              <a:t>Naumann</a:t>
            </a:r>
            <a:r>
              <a:rPr lang="en-US" sz="2000" dirty="0">
                <a:solidFill>
                  <a:schemeClr val="dk1"/>
                </a:solidFill>
              </a:rPr>
              <a:t> (1933</a:t>
            </a:r>
            <a:r>
              <a:rPr lang="en-US" sz="2000" dirty="0" smtClean="0">
                <a:solidFill>
                  <a:schemeClr val="dk1"/>
                </a:solidFill>
              </a:rPr>
              <a:t>)</a:t>
            </a:r>
          </a:p>
          <a:p>
            <a:pPr marL="914400" lvl="1" indent="-355600">
              <a:spcBef>
                <a:spcPts val="600"/>
              </a:spcBef>
              <a:buClr>
                <a:schemeClr val="dk1"/>
              </a:buClr>
              <a:buSzPct val="100000"/>
              <a:buFontTx/>
              <a:buChar char="●"/>
            </a:pPr>
            <a:r>
              <a:rPr lang="en-US" sz="2000" dirty="0" err="1">
                <a:solidFill>
                  <a:schemeClr val="dk1"/>
                </a:solidFill>
              </a:rPr>
              <a:t>DallaValle</a:t>
            </a:r>
            <a:r>
              <a:rPr lang="en-US" sz="2000" dirty="0">
                <a:solidFill>
                  <a:schemeClr val="dk1"/>
                </a:solidFill>
              </a:rPr>
              <a:t> (1948</a:t>
            </a:r>
            <a:r>
              <a:rPr lang="en-US" sz="2000" dirty="0" smtClean="0">
                <a:solidFill>
                  <a:schemeClr val="dk1"/>
                </a:solidFill>
              </a:rPr>
              <a:t>)</a:t>
            </a:r>
          </a:p>
          <a:p>
            <a:pPr marL="914400" lvl="1" indent="-355600">
              <a:spcBef>
                <a:spcPts val="600"/>
              </a:spcBef>
              <a:buClr>
                <a:schemeClr val="dk1"/>
              </a:buClr>
              <a:buSzPct val="100000"/>
              <a:buFontTx/>
              <a:buChar char="●"/>
            </a:pPr>
            <a:r>
              <a:rPr lang="en-US" sz="2000" dirty="0" err="1" smtClean="0">
                <a:solidFill>
                  <a:schemeClr val="dk1"/>
                </a:solidFill>
              </a:rPr>
              <a:t>Haider</a:t>
            </a:r>
            <a:r>
              <a:rPr lang="en-US" sz="2000" dirty="0" smtClean="0">
                <a:solidFill>
                  <a:schemeClr val="dk1"/>
                </a:solidFill>
              </a:rPr>
              <a:t> </a:t>
            </a:r>
            <a:r>
              <a:rPr lang="en-US" sz="2000" dirty="0">
                <a:solidFill>
                  <a:schemeClr val="dk1"/>
                </a:solidFill>
              </a:rPr>
              <a:t>&amp; </a:t>
            </a:r>
            <a:r>
              <a:rPr lang="en-US" sz="2000" dirty="0" err="1">
                <a:solidFill>
                  <a:schemeClr val="dk1"/>
                </a:solidFill>
              </a:rPr>
              <a:t>Levenspiel</a:t>
            </a:r>
            <a:r>
              <a:rPr lang="en-US" sz="2000" dirty="0">
                <a:solidFill>
                  <a:schemeClr val="dk1"/>
                </a:solidFill>
              </a:rPr>
              <a:t> (1989</a:t>
            </a:r>
            <a:r>
              <a:rPr lang="en-US" sz="2000" dirty="0" smtClean="0">
                <a:solidFill>
                  <a:schemeClr val="dk1"/>
                </a:solidFill>
              </a:rPr>
              <a:t>)</a:t>
            </a:r>
          </a:p>
          <a:p>
            <a:pPr marL="914400" lvl="1" indent="-355600">
              <a:spcBef>
                <a:spcPts val="600"/>
              </a:spcBef>
              <a:buClr>
                <a:schemeClr val="dk1"/>
              </a:buClr>
              <a:buSzPct val="100000"/>
              <a:buFontTx/>
              <a:buChar char="●"/>
            </a:pPr>
            <a:r>
              <a:rPr lang="en" sz="2000" dirty="0">
                <a:solidFill>
                  <a:schemeClr val="dk1"/>
                </a:solidFill>
              </a:rPr>
              <a:t>Ganser (1993)</a:t>
            </a:r>
          </a:p>
          <a:p>
            <a:pPr marL="457200" indent="-355600">
              <a:lnSpc>
                <a:spcPct val="150000"/>
              </a:lnSpc>
              <a:spcBef>
                <a:spcPts val="1100"/>
              </a:spcBef>
              <a:buClr>
                <a:schemeClr val="dk1"/>
              </a:buClr>
              <a:buSzPct val="100000"/>
              <a:buChar char="●"/>
            </a:pPr>
            <a:r>
              <a:rPr lang="pt-BR" sz="2400" dirty="0" smtClean="0">
                <a:solidFill>
                  <a:schemeClr val="dk1"/>
                </a:solidFill>
              </a:rPr>
              <a:t>Dense flows</a:t>
            </a:r>
            <a:endParaRPr lang="en-US" sz="2400" dirty="0">
              <a:solidFill>
                <a:schemeClr val="dk1"/>
              </a:solidFill>
            </a:endParaRPr>
          </a:p>
          <a:p>
            <a:pPr marL="914400" lvl="1" indent="-355600">
              <a:spcBef>
                <a:spcPts val="600"/>
              </a:spcBef>
              <a:buClr>
                <a:schemeClr val="dk1"/>
              </a:buClr>
              <a:buSzPct val="100000"/>
              <a:buChar char="●"/>
            </a:pPr>
            <a:r>
              <a:rPr lang="en-US" sz="2000" dirty="0">
                <a:solidFill>
                  <a:schemeClr val="dk1"/>
                </a:solidFill>
              </a:rPr>
              <a:t>Wen &amp; Yu (1966)</a:t>
            </a:r>
          </a:p>
          <a:p>
            <a:pPr marL="914400" lvl="1" indent="-355600">
              <a:spcBef>
                <a:spcPts val="600"/>
              </a:spcBef>
              <a:buClr>
                <a:schemeClr val="dk1"/>
              </a:buClr>
              <a:buSzPct val="100000"/>
              <a:buFontTx/>
              <a:buChar char="●"/>
            </a:pPr>
            <a:r>
              <a:rPr lang="en-US" sz="2000" dirty="0">
                <a:solidFill>
                  <a:schemeClr val="dk1"/>
                </a:solidFill>
              </a:rPr>
              <a:t>Ergun (1958)</a:t>
            </a:r>
          </a:p>
          <a:p>
            <a:pPr marL="914400" lvl="1" indent="-355600">
              <a:spcBef>
                <a:spcPts val="600"/>
              </a:spcBef>
              <a:buClr>
                <a:schemeClr val="dk1"/>
              </a:buClr>
              <a:buSzPct val="100000"/>
              <a:buFontTx/>
              <a:buChar char="●"/>
            </a:pPr>
            <a:r>
              <a:rPr lang="en-US" sz="2000" dirty="0" err="1">
                <a:solidFill>
                  <a:schemeClr val="dk1"/>
                </a:solidFill>
              </a:rPr>
              <a:t>Huilin</a:t>
            </a:r>
            <a:r>
              <a:rPr lang="en-US" sz="2000" dirty="0">
                <a:solidFill>
                  <a:schemeClr val="dk1"/>
                </a:solidFill>
              </a:rPr>
              <a:t> &amp; </a:t>
            </a:r>
            <a:r>
              <a:rPr lang="en-US" sz="2000" dirty="0" err="1">
                <a:solidFill>
                  <a:schemeClr val="dk1"/>
                </a:solidFill>
              </a:rPr>
              <a:t>Gidaspow</a:t>
            </a:r>
            <a:r>
              <a:rPr lang="en-US" sz="2000" dirty="0">
                <a:solidFill>
                  <a:schemeClr val="dk1"/>
                </a:solidFill>
              </a:rPr>
              <a:t> (2003)</a:t>
            </a:r>
          </a:p>
          <a:p>
            <a:pPr marL="914400" lvl="1" indent="-355600">
              <a:spcBef>
                <a:spcPts val="600"/>
              </a:spcBef>
              <a:buClr>
                <a:schemeClr val="dk1"/>
              </a:buClr>
              <a:buSzPct val="100000"/>
              <a:buFontTx/>
              <a:buChar char="●"/>
            </a:pPr>
            <a:r>
              <a:rPr lang="en-US" sz="2000" dirty="0">
                <a:solidFill>
                  <a:schemeClr val="dk1"/>
                </a:solidFill>
              </a:rPr>
              <a:t>Di Felice (1994)</a:t>
            </a:r>
          </a:p>
          <a:p>
            <a:pPr marL="457200" lvl="0" indent="-368300">
              <a:lnSpc>
                <a:spcPct val="115000"/>
              </a:lnSpc>
              <a:spcBef>
                <a:spcPts val="1200"/>
              </a:spcBef>
              <a:spcAft>
                <a:spcPts val="1000"/>
              </a:spcAft>
              <a:buClr>
                <a:schemeClr val="dk1"/>
              </a:buClr>
              <a:buSzPct val="100000"/>
              <a:buChar char="●"/>
            </a:pPr>
            <a:endParaRPr lang="en-US" sz="2400" dirty="0">
              <a:solidFill>
                <a:schemeClr val="dk1"/>
              </a:solidFill>
            </a:endParaRPr>
          </a:p>
        </p:txBody>
      </p:sp>
      <p:sp>
        <p:nvSpPr>
          <p:cNvPr id="10" name="Right Brace 9"/>
          <p:cNvSpPr/>
          <p:nvPr/>
        </p:nvSpPr>
        <p:spPr>
          <a:xfrm>
            <a:off x="3887924" y="2420888"/>
            <a:ext cx="216024" cy="57606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4283968" y="2564904"/>
            <a:ext cx="2304256" cy="216024"/>
          </a:xfrm>
          <a:prstGeom prst="rect">
            <a:avLst/>
          </a:prstGeom>
        </p:spPr>
        <p:txBody>
          <a:bodyPr wrap="square" lIns="0" tIns="0" rIns="0" bIns="0" rtlCol="0">
            <a:noAutofit/>
          </a:bodyPr>
          <a:lstStyle/>
          <a:p>
            <a:pPr algn="l"/>
            <a:r>
              <a:rPr lang="pt-BR" dirty="0" smtClean="0"/>
              <a:t>Spherical particles</a:t>
            </a:r>
            <a:endParaRPr lang="en-US" dirty="0" err="1" smtClean="0"/>
          </a:p>
        </p:txBody>
      </p:sp>
      <p:sp>
        <p:nvSpPr>
          <p:cNvPr id="14" name="Right Brace 13"/>
          <p:cNvSpPr/>
          <p:nvPr/>
        </p:nvSpPr>
        <p:spPr>
          <a:xfrm>
            <a:off x="3887924" y="3149352"/>
            <a:ext cx="216024" cy="57606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4269400" y="3264749"/>
            <a:ext cx="2822879" cy="216024"/>
          </a:xfrm>
          <a:prstGeom prst="rect">
            <a:avLst/>
          </a:prstGeom>
        </p:spPr>
        <p:txBody>
          <a:bodyPr wrap="square" lIns="0" tIns="0" rIns="0" bIns="0" rtlCol="0">
            <a:noAutofit/>
          </a:bodyPr>
          <a:lstStyle/>
          <a:p>
            <a:pPr algn="l"/>
            <a:r>
              <a:rPr lang="pt-BR" dirty="0" smtClean="0"/>
              <a:t>Takes into account shape</a:t>
            </a:r>
            <a:endParaRPr lang="en-US" dirty="0" err="1" smtClean="0"/>
          </a:p>
        </p:txBody>
      </p:sp>
      <p:pic>
        <p:nvPicPr>
          <p:cNvPr id="12" name="Picture 7"/>
          <p:cNvPicPr>
            <a:picLocks noChangeAspect="1"/>
          </p:cNvPicPr>
          <p:nvPr/>
        </p:nvPicPr>
        <p:blipFill>
          <a:blip r:embed="rId4" cstate="print"/>
          <a:stretch>
            <a:fillRect/>
          </a:stretch>
        </p:blipFill>
        <p:spPr>
          <a:xfrm>
            <a:off x="5270021" y="1194740"/>
            <a:ext cx="3644515" cy="940775"/>
          </a:xfrm>
          <a:prstGeom prst="rect">
            <a:avLst/>
          </a:prstGeom>
        </p:spPr>
      </p:pic>
    </p:spTree>
    <p:extLst>
      <p:ext uri="{BB962C8B-B14F-4D97-AF65-F5344CB8AC3E}">
        <p14:creationId xmlns:p14="http://schemas.microsoft.com/office/powerpoint/2010/main" xmlns="" val="3561177949"/>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Shape 312"/>
          <p:cNvSpPr txBox="1"/>
          <p:nvPr/>
        </p:nvSpPr>
        <p:spPr>
          <a:xfrm>
            <a:off x="266400" y="915850"/>
            <a:ext cx="8611199" cy="5796899"/>
          </a:xfrm>
          <a:prstGeom prst="rect">
            <a:avLst/>
          </a:prstGeom>
          <a:noFill/>
          <a:ln>
            <a:noFill/>
          </a:ln>
        </p:spPr>
        <p:txBody>
          <a:bodyPr lIns="91425" tIns="91425" rIns="91425" bIns="91425" anchor="t" anchorCtr="0">
            <a:noAutofit/>
          </a:bodyPr>
          <a:lstStyle/>
          <a:p>
            <a:pPr marL="457200" lvl="0" indent="0" algn="just" rtl="0">
              <a:lnSpc>
                <a:spcPct val="150000"/>
              </a:lnSpc>
              <a:spcBef>
                <a:spcPts val="0"/>
              </a:spcBef>
              <a:buNone/>
            </a:pPr>
            <a:endParaRPr sz="2400" dirty="0">
              <a:solidFill>
                <a:schemeClr val="dk1"/>
              </a:solidFill>
            </a:endParaRPr>
          </a:p>
          <a:p>
            <a:pPr marL="0" lvl="0" indent="0" algn="just" rtl="0">
              <a:lnSpc>
                <a:spcPct val="150000"/>
              </a:lnSpc>
              <a:spcBef>
                <a:spcPts val="0"/>
              </a:spcBef>
              <a:buNone/>
            </a:pPr>
            <a:endParaRPr sz="2400" dirty="0"/>
          </a:p>
          <a:p>
            <a:pPr marL="914400" lvl="0" indent="0" algn="just" rtl="0">
              <a:lnSpc>
                <a:spcPct val="150000"/>
              </a:lnSpc>
              <a:spcBef>
                <a:spcPts val="0"/>
              </a:spcBef>
              <a:buClr>
                <a:schemeClr val="dk1"/>
              </a:buClr>
              <a:buFont typeface="Arial"/>
              <a:buNone/>
            </a:pPr>
            <a:endParaRPr sz="2400" dirty="0">
              <a:solidFill>
                <a:schemeClr val="dk1"/>
              </a:solidFill>
            </a:endParaRPr>
          </a:p>
        </p:txBody>
      </p:sp>
      <p:sp>
        <p:nvSpPr>
          <p:cNvPr id="313" name="Shape 313"/>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solidFill>
                <a:schemeClr val="dk1"/>
              </a:solidFill>
            </a:endParaRPr>
          </a:p>
        </p:txBody>
      </p:sp>
      <p:sp>
        <p:nvSpPr>
          <p:cNvPr id="2" name="Title 1"/>
          <p:cNvSpPr>
            <a:spLocks noGrp="1"/>
          </p:cNvSpPr>
          <p:nvPr>
            <p:ph type="title"/>
          </p:nvPr>
        </p:nvSpPr>
        <p:spPr>
          <a:xfrm>
            <a:off x="1691680" y="1087200"/>
            <a:ext cx="6912768" cy="288032"/>
          </a:xfrm>
        </p:spPr>
        <p:txBody>
          <a:bodyPr/>
          <a:lstStyle/>
          <a:p>
            <a:pPr lvl="0"/>
            <a:r>
              <a:rPr lang="en" sz="2600" dirty="0" smtClean="0">
                <a:latin typeface="+mj-lt"/>
              </a:rPr>
              <a:t>future </a:t>
            </a:r>
            <a:r>
              <a:rPr lang="en" sz="2600" dirty="0">
                <a:latin typeface="+mj-lt"/>
              </a:rPr>
              <a:t>developments</a:t>
            </a:r>
            <a:r>
              <a:rPr lang="en" sz="2600" dirty="0">
                <a:solidFill>
                  <a:schemeClr val="dk1"/>
                </a:solidFill>
                <a:latin typeface="+mj-lt"/>
              </a:rPr>
              <a:t/>
            </a:r>
            <a:br>
              <a:rPr lang="en" sz="2600" dirty="0">
                <a:solidFill>
                  <a:schemeClr val="dk1"/>
                </a:solidFill>
                <a:latin typeface="+mj-lt"/>
              </a:rPr>
            </a:br>
            <a:endParaRPr lang="pt-BR" sz="2600" dirty="0">
              <a:latin typeface="+mj-lt"/>
            </a:endParaRPr>
          </a:p>
        </p:txBody>
      </p:sp>
      <p:sp>
        <p:nvSpPr>
          <p:cNvPr id="3" name="Content Placeholder 2"/>
          <p:cNvSpPr>
            <a:spLocks noGrp="1"/>
          </p:cNvSpPr>
          <p:nvPr>
            <p:ph idx="1"/>
          </p:nvPr>
        </p:nvSpPr>
        <p:spPr/>
        <p:txBody>
          <a:bodyPr/>
          <a:lstStyle/>
          <a:p>
            <a:pPr marL="457200" lvl="0" indent="-381000" algn="just">
              <a:lnSpc>
                <a:spcPct val="150000"/>
              </a:lnSpc>
              <a:spcBef>
                <a:spcPts val="0"/>
              </a:spcBef>
              <a:buClr>
                <a:schemeClr val="dk1"/>
              </a:buClr>
              <a:buSzPct val="100000"/>
              <a:buChar char="●"/>
            </a:pPr>
            <a:r>
              <a:rPr lang="en-US" dirty="0" smtClean="0">
                <a:solidFill>
                  <a:schemeClr val="tx1"/>
                </a:solidFill>
                <a:latin typeface="+mn-lt"/>
              </a:rPr>
              <a:t>Particle </a:t>
            </a:r>
            <a:r>
              <a:rPr lang="en-US" dirty="0" smtClean="0">
                <a:solidFill>
                  <a:schemeClr val="tx1"/>
                </a:solidFill>
                <a:latin typeface="+mn-lt"/>
              </a:rPr>
              <a:t>scale-down model</a:t>
            </a:r>
          </a:p>
          <a:p>
            <a:pPr marL="914400" lvl="1" indent="-381000" algn="just">
              <a:lnSpc>
                <a:spcPct val="150000"/>
              </a:lnSpc>
              <a:spcBef>
                <a:spcPts val="0"/>
              </a:spcBef>
              <a:buClr>
                <a:srgbClr val="000000"/>
              </a:buClr>
              <a:buSzPct val="100000"/>
              <a:buFontTx/>
              <a:buChar char="○"/>
            </a:pPr>
            <a:r>
              <a:rPr lang="en-US" sz="2000" dirty="0" smtClean="0">
                <a:solidFill>
                  <a:srgbClr val="000000"/>
                </a:solidFill>
                <a:latin typeface="Calibri"/>
              </a:rPr>
              <a:t>Parcel </a:t>
            </a:r>
            <a:r>
              <a:rPr lang="en-US" sz="2000" dirty="0" smtClean="0">
                <a:solidFill>
                  <a:srgbClr val="000000"/>
                </a:solidFill>
                <a:latin typeface="Calibri"/>
              </a:rPr>
              <a:t>concept</a:t>
            </a:r>
          </a:p>
          <a:p>
            <a:pPr marL="914400" lvl="1" indent="-381000" algn="just">
              <a:lnSpc>
                <a:spcPct val="150000"/>
              </a:lnSpc>
              <a:spcBef>
                <a:spcPts val="0"/>
              </a:spcBef>
              <a:buClr>
                <a:srgbClr val="000000"/>
              </a:buClr>
              <a:buSzPct val="100000"/>
              <a:buFontTx/>
              <a:buChar char="○"/>
            </a:pPr>
            <a:r>
              <a:rPr lang="en-US" sz="2000" dirty="0" smtClean="0">
                <a:solidFill>
                  <a:srgbClr val="000000"/>
                </a:solidFill>
                <a:latin typeface="Calibri"/>
              </a:rPr>
              <a:t>Particle bigger than mesh cell</a:t>
            </a:r>
          </a:p>
          <a:p>
            <a:endParaRPr lang="pt-BR" dirty="0">
              <a:latin typeface="+mn-lt"/>
            </a:endParaRPr>
          </a:p>
        </p:txBody>
      </p:sp>
    </p:spTree>
    <p:extLst>
      <p:ext uri="{BB962C8B-B14F-4D97-AF65-F5344CB8AC3E}">
        <p14:creationId xmlns:p14="http://schemas.microsoft.com/office/powerpoint/2010/main" xmlns="" val="64151254"/>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p:nvPr/>
        </p:nvSpPr>
        <p:spPr>
          <a:xfrm>
            <a:off x="-44877" y="1695523"/>
            <a:ext cx="4112821" cy="4973718"/>
          </a:xfrm>
          <a:prstGeom prst="rect">
            <a:avLst/>
          </a:prstGeom>
          <a:noFill/>
          <a:ln>
            <a:noFill/>
          </a:ln>
        </p:spPr>
        <p:txBody>
          <a:bodyPr lIns="91425" tIns="91425" rIns="91425" bIns="91425" anchor="t" anchorCtr="0">
            <a:noAutofit/>
          </a:bodyPr>
          <a:lstStyle/>
          <a:p>
            <a:pPr algn="just">
              <a:lnSpc>
                <a:spcPct val="150000"/>
              </a:lnSpc>
            </a:pPr>
            <a:endParaRPr sz="2400" b="1">
              <a:solidFill>
                <a:srgbClr val="000000"/>
              </a:solidFill>
            </a:endParaRPr>
          </a:p>
          <a:p>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r>
              <a:rPr lang="en" sz="2000">
                <a:solidFill>
                  <a:srgbClr val="000000"/>
                </a:solidFill>
              </a:rPr>
              <a:t>  </a:t>
            </a:r>
          </a:p>
          <a:p>
            <a:pPr marL="457200" algn="just">
              <a:lnSpc>
                <a:spcPct val="150000"/>
              </a:lnSpc>
              <a:buClr>
                <a:srgbClr val="000000"/>
              </a:buClr>
              <a:buFont typeface="Arial"/>
              <a:buNone/>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algn="just">
              <a:lnSpc>
                <a:spcPct val="150000"/>
              </a:lnSpc>
            </a:pPr>
            <a:endParaRPr sz="2000">
              <a:solidFill>
                <a:srgbClr val="000000"/>
              </a:solidFill>
            </a:endParaRPr>
          </a:p>
        </p:txBody>
      </p:sp>
      <p:sp>
        <p:nvSpPr>
          <p:cNvPr id="29" name="Title 1"/>
          <p:cNvSpPr txBox="1">
            <a:spLocks/>
          </p:cNvSpPr>
          <p:nvPr/>
        </p:nvSpPr>
        <p:spPr>
          <a:xfrm>
            <a:off x="1680706" y="112471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pt-BR" sz="2600" dirty="0" smtClean="0">
                <a:latin typeface="+mj-lt"/>
              </a:rPr>
              <a:t>Fluid-particles interaction forces</a:t>
            </a:r>
            <a:endParaRPr lang="pt-BR" sz="2600" dirty="0">
              <a:latin typeface="+mj-lt"/>
            </a:endParaRPr>
          </a:p>
        </p:txBody>
      </p:sp>
      <p:sp>
        <p:nvSpPr>
          <p:cNvPr id="2" name="Rectangle 1"/>
          <p:cNvSpPr/>
          <p:nvPr/>
        </p:nvSpPr>
        <p:spPr>
          <a:xfrm>
            <a:off x="186274" y="1890564"/>
            <a:ext cx="8778214" cy="3660489"/>
          </a:xfrm>
          <a:prstGeom prst="rect">
            <a:avLst/>
          </a:prstGeom>
        </p:spPr>
        <p:txBody>
          <a:bodyPr wrap="square">
            <a:spAutoFit/>
          </a:bodyPr>
          <a:lstStyle/>
          <a:p>
            <a:pPr marL="457200" lvl="0" indent="-368300">
              <a:lnSpc>
                <a:spcPct val="115000"/>
              </a:lnSpc>
              <a:spcBef>
                <a:spcPts val="1200"/>
              </a:spcBef>
              <a:spcAft>
                <a:spcPts val="1000"/>
              </a:spcAft>
              <a:buClr>
                <a:schemeClr val="dk1"/>
              </a:buClr>
              <a:buSzPct val="100000"/>
              <a:buChar char="●"/>
            </a:pPr>
            <a:r>
              <a:rPr lang="en-US" sz="2400" dirty="0" smtClean="0">
                <a:solidFill>
                  <a:schemeClr val="dk1"/>
                </a:solidFill>
              </a:rPr>
              <a:t>Virtual mass force</a:t>
            </a:r>
          </a:p>
          <a:p>
            <a:pPr marL="457200" lvl="0" indent="-368300">
              <a:lnSpc>
                <a:spcPct val="115000"/>
              </a:lnSpc>
              <a:spcBef>
                <a:spcPts val="1200"/>
              </a:spcBef>
              <a:spcAft>
                <a:spcPts val="1000"/>
              </a:spcAft>
              <a:buClr>
                <a:schemeClr val="dk1"/>
              </a:buClr>
              <a:buSzPct val="100000"/>
              <a:buChar char="●"/>
            </a:pPr>
            <a:endParaRPr lang="pt-BR" sz="2400" dirty="0">
              <a:solidFill>
                <a:schemeClr val="dk1"/>
              </a:solidFill>
            </a:endParaRP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endParaRPr lang="en" sz="2000" dirty="0">
              <a:solidFill>
                <a:schemeClr val="dk1"/>
              </a:solidFill>
            </a:endParaRPr>
          </a:p>
          <a:p>
            <a:pPr marL="457200" indent="-368300">
              <a:spcBef>
                <a:spcPts val="600"/>
              </a:spcBef>
              <a:buClr>
                <a:schemeClr val="dk1"/>
              </a:buClr>
              <a:buSzPct val="100000"/>
              <a:buFontTx/>
              <a:buChar char="●"/>
            </a:pPr>
            <a:r>
              <a:rPr lang="en" sz="2000" dirty="0" smtClean="0">
                <a:solidFill>
                  <a:schemeClr val="dk1"/>
                </a:solidFill>
              </a:rPr>
              <a:t>Available virtual mass models:</a:t>
            </a:r>
          </a:p>
          <a:p>
            <a:pPr marL="914400" lvl="1" indent="-368300">
              <a:spcBef>
                <a:spcPts val="600"/>
              </a:spcBef>
              <a:buClr>
                <a:schemeClr val="dk1"/>
              </a:buClr>
              <a:buSzPct val="100000"/>
              <a:buFontTx/>
              <a:buChar char="●"/>
            </a:pPr>
            <a:r>
              <a:rPr lang="en" sz="2000" dirty="0" smtClean="0">
                <a:solidFill>
                  <a:schemeClr val="dk1"/>
                </a:solidFill>
              </a:rPr>
              <a:t>Constant</a:t>
            </a:r>
          </a:p>
          <a:p>
            <a:pPr marL="914400" lvl="1" indent="-368300">
              <a:spcBef>
                <a:spcPts val="600"/>
              </a:spcBef>
              <a:buClr>
                <a:schemeClr val="dk1"/>
              </a:buClr>
              <a:buSzPct val="100000"/>
              <a:buFontTx/>
              <a:buChar char="●"/>
            </a:pPr>
            <a:r>
              <a:rPr lang="en" sz="2000" dirty="0" smtClean="0">
                <a:solidFill>
                  <a:schemeClr val="dk1"/>
                </a:solidFill>
              </a:rPr>
              <a:t>Ishii &amp; Mishima (1984)</a:t>
            </a:r>
          </a:p>
          <a:p>
            <a:pPr marL="914400" lvl="1" indent="-368300">
              <a:spcBef>
                <a:spcPts val="600"/>
              </a:spcBef>
              <a:buClr>
                <a:schemeClr val="dk1"/>
              </a:buClr>
              <a:buSzPct val="100000"/>
              <a:buFontTx/>
              <a:buChar char="●"/>
            </a:pPr>
            <a:r>
              <a:rPr lang="en" sz="2000" dirty="0" smtClean="0">
                <a:solidFill>
                  <a:schemeClr val="dk1"/>
                </a:solidFill>
              </a:rPr>
              <a:t>Paladino (2005)</a:t>
            </a:r>
            <a:endParaRPr lang="en" sz="2000" dirty="0">
              <a:solidFill>
                <a:schemeClr val="dk1"/>
              </a:solidFill>
            </a:endParaRPr>
          </a:p>
        </p:txBody>
      </p:sp>
      <p:pic>
        <p:nvPicPr>
          <p:cNvPr id="3" name="Picture 2"/>
          <p:cNvPicPr>
            <a:picLocks noChangeAspect="1"/>
          </p:cNvPicPr>
          <p:nvPr/>
        </p:nvPicPr>
        <p:blipFill>
          <a:blip r:embed="rId3" cstate="print"/>
          <a:stretch>
            <a:fillRect/>
          </a:stretch>
        </p:blipFill>
        <p:spPr>
          <a:xfrm>
            <a:off x="643381" y="2829764"/>
            <a:ext cx="2736304" cy="617455"/>
          </a:xfrm>
          <a:prstGeom prst="rect">
            <a:avLst/>
          </a:prstGeom>
        </p:spPr>
      </p:pic>
      <p:sp>
        <p:nvSpPr>
          <p:cNvPr id="5" name="Rectangle 4"/>
          <p:cNvSpPr/>
          <p:nvPr/>
        </p:nvSpPr>
        <p:spPr>
          <a:xfrm>
            <a:off x="4841583" y="1916832"/>
            <a:ext cx="4572000" cy="3204980"/>
          </a:xfrm>
          <a:prstGeom prst="rect">
            <a:avLst/>
          </a:prstGeom>
        </p:spPr>
        <p:txBody>
          <a:bodyPr>
            <a:spAutoFit/>
          </a:bodyPr>
          <a:lstStyle/>
          <a:p>
            <a:pPr marL="457200" lvl="0" indent="-368300">
              <a:lnSpc>
                <a:spcPct val="115000"/>
              </a:lnSpc>
              <a:spcBef>
                <a:spcPts val="1200"/>
              </a:spcBef>
              <a:spcAft>
                <a:spcPts val="1000"/>
              </a:spcAft>
              <a:buClr>
                <a:schemeClr val="dk1"/>
              </a:buClr>
              <a:buSzPct val="100000"/>
              <a:buChar char="●"/>
            </a:pPr>
            <a:r>
              <a:rPr lang="en-US" sz="2400" dirty="0">
                <a:solidFill>
                  <a:schemeClr val="dk1"/>
                </a:solidFill>
              </a:rPr>
              <a:t>Lift force</a:t>
            </a:r>
          </a:p>
          <a:p>
            <a:pPr marL="457200" lvl="0" indent="-368300">
              <a:lnSpc>
                <a:spcPct val="115000"/>
              </a:lnSpc>
              <a:spcBef>
                <a:spcPts val="1200"/>
              </a:spcBef>
              <a:spcAft>
                <a:spcPts val="1000"/>
              </a:spcAft>
              <a:buClr>
                <a:schemeClr val="dk1"/>
              </a:buClr>
              <a:buSzPct val="100000"/>
              <a:buChar char="●"/>
            </a:pPr>
            <a:endParaRPr lang="pt-BR" sz="2000" dirty="0">
              <a:solidFill>
                <a:schemeClr val="dk1"/>
              </a:solidFill>
            </a:endParaRP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endParaRPr lang="en" sz="2000" dirty="0">
              <a:solidFill>
                <a:schemeClr val="dk1"/>
              </a:solidFill>
            </a:endParaRPr>
          </a:p>
          <a:p>
            <a:pPr marL="457200" indent="-368300">
              <a:spcBef>
                <a:spcPts val="600"/>
              </a:spcBef>
              <a:buClr>
                <a:schemeClr val="dk1"/>
              </a:buClr>
              <a:buSzPct val="100000"/>
              <a:buFontTx/>
              <a:buChar char="●"/>
            </a:pPr>
            <a:r>
              <a:rPr lang="en" sz="2000" dirty="0" smtClean="0">
                <a:solidFill>
                  <a:schemeClr val="dk1"/>
                </a:solidFill>
              </a:rPr>
              <a:t>Available lift models</a:t>
            </a:r>
            <a:r>
              <a:rPr lang="en" sz="2000" dirty="0">
                <a:solidFill>
                  <a:schemeClr val="dk1"/>
                </a:solidFill>
              </a:rPr>
              <a:t>:</a:t>
            </a:r>
          </a:p>
          <a:p>
            <a:pPr marL="914400" lvl="1" indent="-368300">
              <a:spcBef>
                <a:spcPts val="600"/>
              </a:spcBef>
              <a:buClr>
                <a:schemeClr val="dk1"/>
              </a:buClr>
              <a:buSzPct val="100000"/>
              <a:buFontTx/>
              <a:buChar char="●"/>
            </a:pPr>
            <a:r>
              <a:rPr lang="en" sz="2000" dirty="0" smtClean="0">
                <a:solidFill>
                  <a:schemeClr val="dk1"/>
                </a:solidFill>
              </a:rPr>
              <a:t>Saffman (1968)</a:t>
            </a:r>
            <a:endParaRPr lang="en" sz="2000" dirty="0">
              <a:solidFill>
                <a:schemeClr val="dk1"/>
              </a:solidFill>
            </a:endParaRPr>
          </a:p>
          <a:p>
            <a:pPr marL="914400" lvl="1" indent="-368300">
              <a:spcBef>
                <a:spcPts val="600"/>
              </a:spcBef>
              <a:buClr>
                <a:schemeClr val="dk1"/>
              </a:buClr>
              <a:buSzPct val="100000"/>
              <a:buFontTx/>
              <a:buChar char="●"/>
            </a:pPr>
            <a:r>
              <a:rPr lang="en" sz="2000" dirty="0" smtClean="0">
                <a:solidFill>
                  <a:schemeClr val="dk1"/>
                </a:solidFill>
              </a:rPr>
              <a:t>Mei (1992)</a:t>
            </a:r>
            <a:endParaRPr lang="en" sz="2000" dirty="0">
              <a:solidFill>
                <a:schemeClr val="dk1"/>
              </a:solidFill>
            </a:endParaRPr>
          </a:p>
        </p:txBody>
      </p:sp>
      <p:pic>
        <p:nvPicPr>
          <p:cNvPr id="6" name="Picture 5"/>
          <p:cNvPicPr>
            <a:picLocks noChangeAspect="1"/>
          </p:cNvPicPr>
          <p:nvPr/>
        </p:nvPicPr>
        <p:blipFill>
          <a:blip r:embed="rId4" cstate="print"/>
          <a:stretch>
            <a:fillRect/>
          </a:stretch>
        </p:blipFill>
        <p:spPr>
          <a:xfrm>
            <a:off x="5004048" y="2624142"/>
            <a:ext cx="3295650" cy="1028700"/>
          </a:xfrm>
          <a:prstGeom prst="rect">
            <a:avLst/>
          </a:prstGeom>
        </p:spPr>
      </p:pic>
    </p:spTree>
    <p:extLst>
      <p:ext uri="{BB962C8B-B14F-4D97-AF65-F5344CB8AC3E}">
        <p14:creationId xmlns:p14="http://schemas.microsoft.com/office/powerpoint/2010/main" xmlns="" val="3687552652"/>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324171" y="2799405"/>
            <a:ext cx="6336061" cy="843054"/>
          </a:xfrm>
          <a:prstGeom prst="rect">
            <a:avLst/>
          </a:prstGeom>
        </p:spPr>
      </p:pic>
      <p:pic>
        <p:nvPicPr>
          <p:cNvPr id="3" name="Picture 2"/>
          <p:cNvPicPr>
            <a:picLocks noChangeAspect="1"/>
          </p:cNvPicPr>
          <p:nvPr/>
        </p:nvPicPr>
        <p:blipFill>
          <a:blip r:embed="rId4" cstate="print"/>
          <a:stretch>
            <a:fillRect/>
          </a:stretch>
        </p:blipFill>
        <p:spPr>
          <a:xfrm>
            <a:off x="467544" y="1628800"/>
            <a:ext cx="2135176" cy="962234"/>
          </a:xfrm>
          <a:prstGeom prst="rect">
            <a:avLst/>
          </a:prstGeom>
        </p:spPr>
      </p:pic>
      <p:sp>
        <p:nvSpPr>
          <p:cNvPr id="71" name="Shape 71"/>
          <p:cNvSpPr/>
          <p:nvPr/>
        </p:nvSpPr>
        <p:spPr>
          <a:xfrm>
            <a:off x="2242432" y="1920653"/>
            <a:ext cx="360041" cy="492319"/>
          </a:xfrm>
          <a:prstGeom prst="rect">
            <a:avLst/>
          </a:prstGeom>
          <a:noFill/>
          <a:ln w="28575" cap="flat" cmpd="sng">
            <a:solidFill>
              <a:srgbClr val="FF990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sp>
        <p:nvSpPr>
          <p:cNvPr id="29" name="Title 1"/>
          <p:cNvSpPr txBox="1">
            <a:spLocks/>
          </p:cNvSpPr>
          <p:nvPr/>
        </p:nvSpPr>
        <p:spPr>
          <a:xfrm>
            <a:off x="1680706" y="112471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US" sz="2600" smtClean="0">
                <a:latin typeface="+mj-lt"/>
              </a:rPr>
              <a:t>Particle heat transfer</a:t>
            </a:r>
            <a:endParaRPr lang="en-US" sz="2600">
              <a:latin typeface="+mj-lt"/>
            </a:endParaRPr>
          </a:p>
        </p:txBody>
      </p:sp>
      <p:sp>
        <p:nvSpPr>
          <p:cNvPr id="37" name="Shape 71"/>
          <p:cNvSpPr/>
          <p:nvPr/>
        </p:nvSpPr>
        <p:spPr>
          <a:xfrm>
            <a:off x="5076056" y="3040130"/>
            <a:ext cx="573302" cy="492319"/>
          </a:xfrm>
          <a:prstGeom prst="rect">
            <a:avLst/>
          </a:prstGeom>
          <a:noFill/>
          <a:ln w="28575" cap="flat" cmpd="sng">
            <a:solidFill>
              <a:srgbClr val="0070C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cxnSp>
        <p:nvCxnSpPr>
          <p:cNvPr id="38" name="Shape 76"/>
          <p:cNvCxnSpPr>
            <a:stCxn id="37" idx="0"/>
            <a:endCxn id="44" idx="2"/>
          </p:cNvCxnSpPr>
          <p:nvPr/>
        </p:nvCxnSpPr>
        <p:spPr>
          <a:xfrm rot="5400000" flipH="1" flipV="1">
            <a:off x="6139161" y="1672934"/>
            <a:ext cx="590742" cy="2143651"/>
          </a:xfrm>
          <a:prstGeom prst="bentConnector3">
            <a:avLst>
              <a:gd name="adj1" fmla="val 50000"/>
            </a:avLst>
          </a:prstGeom>
          <a:noFill/>
          <a:ln w="19050" cap="flat" cmpd="sng">
            <a:solidFill>
              <a:srgbClr val="0070C0"/>
            </a:solidFill>
            <a:prstDash val="solid"/>
            <a:round/>
            <a:headEnd type="none" w="lg" len="lg"/>
            <a:tailEnd type="stealth" w="lg" len="lg"/>
          </a:ln>
        </p:spPr>
      </p:cxnSp>
      <p:sp>
        <p:nvSpPr>
          <p:cNvPr id="44" name="Shape 63"/>
          <p:cNvSpPr txBox="1"/>
          <p:nvPr/>
        </p:nvSpPr>
        <p:spPr>
          <a:xfrm>
            <a:off x="6711508" y="1611189"/>
            <a:ext cx="1589700" cy="838199"/>
          </a:xfrm>
          <a:prstGeom prst="rect">
            <a:avLst/>
          </a:prstGeom>
          <a:noFill/>
          <a:ln w="19050" cap="flat" cmpd="sng">
            <a:solidFill>
              <a:srgbClr val="0070C0"/>
            </a:solidFill>
            <a:prstDash val="solid"/>
            <a:round/>
            <a:headEnd type="none" w="med" len="med"/>
            <a:tailEnd type="none" w="med" len="med"/>
          </a:ln>
        </p:spPr>
        <p:txBody>
          <a:bodyPr lIns="91425" tIns="91425" rIns="91425" bIns="91425" anchor="ctr" anchorCtr="0">
            <a:noAutofit/>
          </a:bodyPr>
          <a:lstStyle/>
          <a:p>
            <a:r>
              <a:rPr lang="en-US" dirty="0" smtClean="0">
                <a:solidFill>
                  <a:srgbClr val="000000"/>
                </a:solidFill>
              </a:rPr>
              <a:t>c</a:t>
            </a:r>
            <a:r>
              <a:rPr lang="en" dirty="0" smtClean="0">
                <a:solidFill>
                  <a:srgbClr val="000000"/>
                </a:solidFill>
              </a:rPr>
              <a:t>ontact heat transfer</a:t>
            </a:r>
            <a:endParaRPr lang="en" dirty="0">
              <a:solidFill>
                <a:srgbClr val="000000"/>
              </a:solidFill>
            </a:endParaRPr>
          </a:p>
        </p:txBody>
      </p:sp>
      <p:sp>
        <p:nvSpPr>
          <p:cNvPr id="46" name="Shape 63"/>
          <p:cNvSpPr txBox="1"/>
          <p:nvPr/>
        </p:nvSpPr>
        <p:spPr>
          <a:xfrm>
            <a:off x="4259689" y="1681780"/>
            <a:ext cx="1589700" cy="8381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r>
              <a:rPr lang="pt-BR" dirty="0" smtClean="0">
                <a:solidFill>
                  <a:srgbClr val="000000"/>
                </a:solidFill>
              </a:rPr>
              <a:t>Convective fluid-particle heat transfer</a:t>
            </a:r>
            <a:endParaRPr lang="en" dirty="0">
              <a:solidFill>
                <a:srgbClr val="000000"/>
              </a:solidFill>
            </a:endParaRPr>
          </a:p>
        </p:txBody>
      </p:sp>
      <p:sp>
        <p:nvSpPr>
          <p:cNvPr id="47" name="Shape 71"/>
          <p:cNvSpPr/>
          <p:nvPr/>
        </p:nvSpPr>
        <p:spPr>
          <a:xfrm>
            <a:off x="2230446" y="3030510"/>
            <a:ext cx="2557577" cy="492319"/>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cxnSp>
        <p:nvCxnSpPr>
          <p:cNvPr id="48" name="Shape 76"/>
          <p:cNvCxnSpPr>
            <a:stCxn id="47" idx="0"/>
            <a:endCxn id="46" idx="1"/>
          </p:cNvCxnSpPr>
          <p:nvPr/>
        </p:nvCxnSpPr>
        <p:spPr>
          <a:xfrm rot="5400000" flipH="1" flipV="1">
            <a:off x="3419647" y="2190468"/>
            <a:ext cx="929630" cy="750454"/>
          </a:xfrm>
          <a:prstGeom prst="bentConnector2">
            <a:avLst/>
          </a:prstGeom>
          <a:noFill/>
          <a:ln w="19050" cap="flat" cmpd="sng">
            <a:solidFill>
              <a:srgbClr val="FF0000"/>
            </a:solidFill>
            <a:prstDash val="solid"/>
            <a:round/>
            <a:headEnd type="none" w="lg" len="lg"/>
            <a:tailEnd type="stealth" w="lg" len="lg"/>
          </a:ln>
        </p:spPr>
      </p:cxnSp>
      <p:sp>
        <p:nvSpPr>
          <p:cNvPr id="16" name="Retângulo 15"/>
          <p:cNvSpPr/>
          <p:nvPr/>
        </p:nvSpPr>
        <p:spPr>
          <a:xfrm>
            <a:off x="0" y="4259997"/>
            <a:ext cx="8382067" cy="1938992"/>
          </a:xfrm>
          <a:prstGeom prst="rect">
            <a:avLst/>
          </a:prstGeom>
        </p:spPr>
        <p:txBody>
          <a:bodyPr wrap="square">
            <a:spAutoFit/>
          </a:bodyPr>
          <a:lstStyle/>
          <a:p>
            <a:pPr marL="457200" indent="-368300">
              <a:spcBef>
                <a:spcPts val="600"/>
              </a:spcBef>
              <a:buClr>
                <a:schemeClr val="dk1"/>
              </a:buClr>
              <a:buSzPct val="100000"/>
              <a:buFontTx/>
              <a:buChar char="●"/>
            </a:pPr>
            <a:r>
              <a:rPr lang="en" sz="2000" dirty="0" smtClean="0">
                <a:solidFill>
                  <a:schemeClr val="dk1"/>
                </a:solidFill>
              </a:rPr>
              <a:t>For stardard (lumped) formulation:</a:t>
            </a: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endParaRPr lang="en" sz="2000" dirty="0">
              <a:solidFill>
                <a:schemeClr val="dk1"/>
              </a:solidFill>
            </a:endParaRPr>
          </a:p>
          <a:p>
            <a:pPr marL="457200" indent="-368300">
              <a:spcBef>
                <a:spcPts val="600"/>
              </a:spcBef>
              <a:buClr>
                <a:schemeClr val="dk1"/>
              </a:buClr>
              <a:buSzPct val="100000"/>
              <a:buFontTx/>
              <a:buChar char="●"/>
            </a:pPr>
            <a:r>
              <a:rPr lang="en" sz="2000" dirty="0" smtClean="0">
                <a:solidFill>
                  <a:schemeClr val="dk1"/>
                </a:solidFill>
              </a:rPr>
              <a:t>For improved </a:t>
            </a:r>
            <a:r>
              <a:rPr lang="en" sz="2000" dirty="0">
                <a:solidFill>
                  <a:schemeClr val="dk1"/>
                </a:solidFill>
              </a:rPr>
              <a:t>(lumped) formulation:</a:t>
            </a:r>
          </a:p>
          <a:p>
            <a:pPr marL="457200" indent="-368300">
              <a:spcBef>
                <a:spcPts val="600"/>
              </a:spcBef>
              <a:buClr>
                <a:schemeClr val="dk1"/>
              </a:buClr>
              <a:buSzPct val="100000"/>
              <a:buFontTx/>
              <a:buChar char="●"/>
            </a:pPr>
            <a:endParaRPr lang="en" sz="2000" dirty="0" smtClean="0">
              <a:solidFill>
                <a:schemeClr val="dk1"/>
              </a:solidFill>
            </a:endParaRPr>
          </a:p>
        </p:txBody>
      </p:sp>
      <p:sp>
        <p:nvSpPr>
          <p:cNvPr id="49" name="Shape 71"/>
          <p:cNvSpPr/>
          <p:nvPr/>
        </p:nvSpPr>
        <p:spPr>
          <a:xfrm>
            <a:off x="5922216" y="3030510"/>
            <a:ext cx="573302" cy="492319"/>
          </a:xfrm>
          <a:prstGeom prst="rect">
            <a:avLst/>
          </a:prstGeom>
          <a:noFill/>
          <a:ln w="28575" cap="flat" cmpd="sng">
            <a:solidFill>
              <a:srgbClr val="00B05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cxnSp>
        <p:nvCxnSpPr>
          <p:cNvPr id="50" name="Shape 76"/>
          <p:cNvCxnSpPr>
            <a:stCxn id="49" idx="3"/>
            <a:endCxn id="51" idx="2"/>
          </p:cNvCxnSpPr>
          <p:nvPr/>
        </p:nvCxnSpPr>
        <p:spPr>
          <a:xfrm>
            <a:off x="6495518" y="3276670"/>
            <a:ext cx="1585523" cy="531069"/>
          </a:xfrm>
          <a:prstGeom prst="bentConnector4">
            <a:avLst>
              <a:gd name="adj1" fmla="val 24934"/>
              <a:gd name="adj2" fmla="val 143045"/>
            </a:avLst>
          </a:prstGeom>
          <a:noFill/>
          <a:ln w="19050" cap="flat" cmpd="sng">
            <a:solidFill>
              <a:srgbClr val="00B050"/>
            </a:solidFill>
            <a:prstDash val="solid"/>
            <a:round/>
            <a:headEnd type="none" w="lg" len="lg"/>
            <a:tailEnd type="stealth" w="lg" len="lg"/>
          </a:ln>
        </p:spPr>
      </p:cxnSp>
      <p:sp>
        <p:nvSpPr>
          <p:cNvPr id="51" name="Shape 63"/>
          <p:cNvSpPr txBox="1"/>
          <p:nvPr/>
        </p:nvSpPr>
        <p:spPr>
          <a:xfrm>
            <a:off x="7286191" y="2969540"/>
            <a:ext cx="1589700" cy="838199"/>
          </a:xfrm>
          <a:prstGeom prst="rect">
            <a:avLst/>
          </a:prstGeom>
          <a:noFill/>
          <a:ln w="19050" cap="flat" cmpd="sng">
            <a:solidFill>
              <a:srgbClr val="00B050"/>
            </a:solidFill>
            <a:prstDash val="solid"/>
            <a:round/>
            <a:headEnd type="none" w="med" len="med"/>
            <a:tailEnd type="none" w="med" len="med"/>
          </a:ln>
        </p:spPr>
        <p:txBody>
          <a:bodyPr lIns="91425" tIns="91425" rIns="91425" bIns="91425" anchor="ctr" anchorCtr="0">
            <a:noAutofit/>
          </a:bodyPr>
          <a:lstStyle/>
          <a:p>
            <a:r>
              <a:rPr lang="pt-BR" dirty="0" smtClean="0">
                <a:solidFill>
                  <a:srgbClr val="000000"/>
                </a:solidFill>
              </a:rPr>
              <a:t>Particle heat source</a:t>
            </a:r>
            <a:endParaRPr lang="en" dirty="0">
              <a:solidFill>
                <a:srgbClr val="000000"/>
              </a:solidFill>
            </a:endParaRPr>
          </a:p>
        </p:txBody>
      </p:sp>
      <p:pic>
        <p:nvPicPr>
          <p:cNvPr id="42" name="Picture 41"/>
          <p:cNvPicPr>
            <a:picLocks noChangeAspect="1"/>
          </p:cNvPicPr>
          <p:nvPr/>
        </p:nvPicPr>
        <p:blipFill>
          <a:blip r:embed="rId5" cstate="print"/>
          <a:stretch>
            <a:fillRect/>
          </a:stretch>
        </p:blipFill>
        <p:spPr>
          <a:xfrm>
            <a:off x="4278078" y="4216645"/>
            <a:ext cx="2035265" cy="497410"/>
          </a:xfrm>
          <a:prstGeom prst="rect">
            <a:avLst/>
          </a:prstGeom>
        </p:spPr>
      </p:pic>
      <p:pic>
        <p:nvPicPr>
          <p:cNvPr id="43" name="Picture 42"/>
          <p:cNvPicPr>
            <a:picLocks noChangeAspect="1"/>
          </p:cNvPicPr>
          <p:nvPr/>
        </p:nvPicPr>
        <p:blipFill>
          <a:blip r:embed="rId6" cstate="print"/>
          <a:stretch>
            <a:fillRect/>
          </a:stretch>
        </p:blipFill>
        <p:spPr>
          <a:xfrm>
            <a:off x="4431200" y="5189254"/>
            <a:ext cx="4444691" cy="736645"/>
          </a:xfrm>
          <a:prstGeom prst="rect">
            <a:avLst/>
          </a:prstGeom>
        </p:spPr>
      </p:pic>
    </p:spTree>
    <p:extLst>
      <p:ext uri="{BB962C8B-B14F-4D97-AF65-F5344CB8AC3E}">
        <p14:creationId xmlns:p14="http://schemas.microsoft.com/office/powerpoint/2010/main" xmlns="" val="3588740258"/>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9" name="Title 1"/>
          <p:cNvSpPr txBox="1">
            <a:spLocks/>
          </p:cNvSpPr>
          <p:nvPr/>
        </p:nvSpPr>
        <p:spPr>
          <a:xfrm>
            <a:off x="1680706" y="112471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US" sz="2600" smtClean="0">
                <a:latin typeface="+mj-lt"/>
              </a:rPr>
              <a:t>Particle heat transfer</a:t>
            </a:r>
            <a:endParaRPr lang="en-US" sz="2600">
              <a:latin typeface="+mj-lt"/>
            </a:endParaRPr>
          </a:p>
        </p:txBody>
      </p:sp>
      <p:sp>
        <p:nvSpPr>
          <p:cNvPr id="16" name="Retângulo 15"/>
          <p:cNvSpPr/>
          <p:nvPr/>
        </p:nvSpPr>
        <p:spPr>
          <a:xfrm>
            <a:off x="99291" y="2029638"/>
            <a:ext cx="8382067" cy="3093154"/>
          </a:xfrm>
          <a:prstGeom prst="rect">
            <a:avLst/>
          </a:prstGeom>
        </p:spPr>
        <p:txBody>
          <a:bodyPr wrap="square">
            <a:spAutoFit/>
          </a:bodyPr>
          <a:lstStyle/>
          <a:p>
            <a:pPr marL="457200" indent="-368300">
              <a:spcBef>
                <a:spcPts val="600"/>
              </a:spcBef>
              <a:buClr>
                <a:schemeClr val="dk1"/>
              </a:buClr>
              <a:buSzPct val="100000"/>
              <a:buFontTx/>
              <a:buChar char="●"/>
            </a:pPr>
            <a:r>
              <a:rPr lang="en" sz="2000" dirty="0" smtClean="0">
                <a:solidFill>
                  <a:schemeClr val="dk1"/>
                </a:solidFill>
              </a:rPr>
              <a:t>Heat transfer coefficient based on Nusselt number:</a:t>
            </a: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r>
              <a:rPr lang="en" sz="2000" dirty="0" smtClean="0">
                <a:solidFill>
                  <a:schemeClr val="dk1"/>
                </a:solidFill>
              </a:rPr>
              <a:t>Available Nusselt number correlations:</a:t>
            </a:r>
          </a:p>
          <a:p>
            <a:pPr marL="914400" lvl="1" indent="-368300">
              <a:spcBef>
                <a:spcPts val="600"/>
              </a:spcBef>
              <a:buClr>
                <a:schemeClr val="dk1"/>
              </a:buClr>
              <a:buSzPct val="100000"/>
              <a:buFontTx/>
              <a:buChar char="●"/>
            </a:pPr>
            <a:r>
              <a:rPr lang="en" sz="2000" dirty="0" smtClean="0">
                <a:solidFill>
                  <a:schemeClr val="dk1"/>
                </a:solidFill>
              </a:rPr>
              <a:t>Ranz &amp; Marschall (1952)</a:t>
            </a:r>
          </a:p>
          <a:p>
            <a:pPr marL="914400" lvl="1" indent="-368300">
              <a:spcBef>
                <a:spcPts val="600"/>
              </a:spcBef>
              <a:buClr>
                <a:schemeClr val="dk1"/>
              </a:buClr>
              <a:buSzPct val="100000"/>
              <a:buFontTx/>
              <a:buChar char="●"/>
            </a:pPr>
            <a:r>
              <a:rPr lang="en" sz="2000" dirty="0" smtClean="0">
                <a:solidFill>
                  <a:schemeClr val="dk1"/>
                </a:solidFill>
              </a:rPr>
              <a:t>Whitaker (1972)</a:t>
            </a:r>
          </a:p>
          <a:p>
            <a:pPr marL="914400" lvl="1" indent="-368300">
              <a:spcBef>
                <a:spcPts val="600"/>
              </a:spcBef>
              <a:buClr>
                <a:schemeClr val="dk1"/>
              </a:buClr>
              <a:buSzPct val="100000"/>
              <a:buFontTx/>
              <a:buChar char="●"/>
            </a:pPr>
            <a:r>
              <a:rPr lang="en" sz="2000" dirty="0" smtClean="0">
                <a:solidFill>
                  <a:schemeClr val="dk1"/>
                </a:solidFill>
              </a:rPr>
              <a:t>Gunn (1978)</a:t>
            </a:r>
            <a:endParaRPr lang="en" sz="2000" dirty="0">
              <a:solidFill>
                <a:schemeClr val="dk1"/>
              </a:solidFill>
            </a:endParaRPr>
          </a:p>
        </p:txBody>
      </p:sp>
      <p:sp>
        <p:nvSpPr>
          <p:cNvPr id="17" name="Right Brace 9"/>
          <p:cNvSpPr/>
          <p:nvPr/>
        </p:nvSpPr>
        <p:spPr>
          <a:xfrm>
            <a:off x="3697940" y="4077072"/>
            <a:ext cx="216024" cy="57606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0"/>
          <p:cNvSpPr txBox="1"/>
          <p:nvPr/>
        </p:nvSpPr>
        <p:spPr>
          <a:xfrm>
            <a:off x="4067944" y="4209869"/>
            <a:ext cx="2304256" cy="216024"/>
          </a:xfrm>
          <a:prstGeom prst="rect">
            <a:avLst/>
          </a:prstGeom>
        </p:spPr>
        <p:txBody>
          <a:bodyPr wrap="square" lIns="0" tIns="0" rIns="0" bIns="0" rtlCol="0">
            <a:noAutofit/>
          </a:bodyPr>
          <a:lstStyle/>
          <a:p>
            <a:pPr algn="l"/>
            <a:r>
              <a:rPr lang="pt-BR" dirty="0" smtClean="0"/>
              <a:t>Single particle</a:t>
            </a:r>
            <a:endParaRPr lang="en-US" dirty="0" err="1" smtClean="0"/>
          </a:p>
        </p:txBody>
      </p:sp>
      <p:sp>
        <p:nvSpPr>
          <p:cNvPr id="19" name="Right Brace 11"/>
          <p:cNvSpPr/>
          <p:nvPr/>
        </p:nvSpPr>
        <p:spPr>
          <a:xfrm>
            <a:off x="2494461" y="4791371"/>
            <a:ext cx="216024" cy="3314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2"/>
          <p:cNvSpPr txBox="1"/>
          <p:nvPr/>
        </p:nvSpPr>
        <p:spPr>
          <a:xfrm>
            <a:off x="2843808" y="4722253"/>
            <a:ext cx="1591460" cy="331421"/>
          </a:xfrm>
          <a:prstGeom prst="rect">
            <a:avLst/>
          </a:prstGeom>
        </p:spPr>
        <p:txBody>
          <a:bodyPr wrap="square" lIns="0" tIns="0" rIns="0" bIns="0" rtlCol="0">
            <a:noAutofit/>
          </a:bodyPr>
          <a:lstStyle/>
          <a:p>
            <a:pPr algn="l"/>
            <a:r>
              <a:rPr lang="pt-BR" dirty="0" smtClean="0"/>
              <a:t>Fixed or fluidized beds</a:t>
            </a:r>
            <a:endParaRPr lang="en-US" dirty="0" err="1" smtClean="0"/>
          </a:p>
        </p:txBody>
      </p:sp>
      <p:pic>
        <p:nvPicPr>
          <p:cNvPr id="22" name="Picture 6"/>
          <p:cNvPicPr>
            <a:picLocks noChangeAspect="1"/>
          </p:cNvPicPr>
          <p:nvPr/>
        </p:nvPicPr>
        <p:blipFill>
          <a:blip r:embed="rId3" cstate="print"/>
          <a:stretch>
            <a:fillRect/>
          </a:stretch>
        </p:blipFill>
        <p:spPr>
          <a:xfrm>
            <a:off x="3362258" y="2568464"/>
            <a:ext cx="1411372" cy="888641"/>
          </a:xfrm>
          <a:prstGeom prst="rect">
            <a:avLst/>
          </a:prstGeom>
        </p:spPr>
      </p:pic>
    </p:spTree>
    <p:extLst>
      <p:ext uri="{BB962C8B-B14F-4D97-AF65-F5344CB8AC3E}">
        <p14:creationId xmlns:p14="http://schemas.microsoft.com/office/powerpoint/2010/main" xmlns="" val="3219557417"/>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p:nvPr/>
        </p:nvSpPr>
        <p:spPr>
          <a:xfrm>
            <a:off x="196525" y="828000"/>
            <a:ext cx="8611199" cy="5796899"/>
          </a:xfrm>
          <a:prstGeom prst="rect">
            <a:avLst/>
          </a:prstGeom>
          <a:noFill/>
          <a:ln>
            <a:noFill/>
          </a:ln>
        </p:spPr>
        <p:txBody>
          <a:bodyPr lIns="91425" tIns="91425" rIns="91425" bIns="91425" anchor="t" anchorCtr="0">
            <a:noAutofit/>
          </a:bodyPr>
          <a:lstStyle/>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marL="457200" algn="just">
              <a:lnSpc>
                <a:spcPct val="150000"/>
              </a:lnSpc>
            </a:pPr>
            <a:r>
              <a:rPr lang="en" dirty="0">
                <a:solidFill>
                  <a:srgbClr val="000000"/>
                </a:solidFill>
              </a:rPr>
              <a:t>  </a:t>
            </a:r>
          </a:p>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algn="just">
              <a:lnSpc>
                <a:spcPct val="150000"/>
              </a:lnSpc>
            </a:pPr>
            <a:endParaRPr dirty="0">
              <a:solidFill>
                <a:srgbClr val="000000"/>
              </a:solidFill>
            </a:endParaRPr>
          </a:p>
        </p:txBody>
      </p:sp>
      <p:pic>
        <p:nvPicPr>
          <p:cNvPr id="85" name="Shape 85"/>
          <p:cNvPicPr preferRelativeResize="0"/>
          <p:nvPr/>
        </p:nvPicPr>
        <p:blipFill>
          <a:blip r:embed="rId3" cstate="print">
            <a:alphaModFix/>
          </a:blip>
          <a:stretch>
            <a:fillRect/>
          </a:stretch>
        </p:blipFill>
        <p:spPr>
          <a:xfrm>
            <a:off x="0" y="2413624"/>
            <a:ext cx="9143999" cy="1592825"/>
          </a:xfrm>
          <a:prstGeom prst="rect">
            <a:avLst/>
          </a:prstGeom>
          <a:noFill/>
          <a:ln>
            <a:noFill/>
          </a:ln>
        </p:spPr>
      </p:pic>
      <p:sp>
        <p:nvSpPr>
          <p:cNvPr id="86" name="Shape 86"/>
          <p:cNvSpPr/>
          <p:nvPr/>
        </p:nvSpPr>
        <p:spPr>
          <a:xfrm>
            <a:off x="8130000" y="3227300"/>
            <a:ext cx="937799" cy="6038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cxnSp>
        <p:nvCxnSpPr>
          <p:cNvPr id="87" name="Shape 87"/>
          <p:cNvCxnSpPr>
            <a:stCxn id="86" idx="2"/>
            <a:endCxn id="88" idx="3"/>
          </p:cNvCxnSpPr>
          <p:nvPr/>
        </p:nvCxnSpPr>
        <p:spPr>
          <a:xfrm flipH="1">
            <a:off x="7705499" y="3831199"/>
            <a:ext cx="893400" cy="1101900"/>
          </a:xfrm>
          <a:prstGeom prst="straightConnector1">
            <a:avLst/>
          </a:prstGeom>
          <a:noFill/>
          <a:ln w="19050" cap="flat" cmpd="sng">
            <a:solidFill>
              <a:srgbClr val="FF0000"/>
            </a:solidFill>
            <a:prstDash val="solid"/>
            <a:round/>
            <a:headEnd type="none" w="lg" len="lg"/>
            <a:tailEnd type="triangle" w="lg" len="lg"/>
          </a:ln>
        </p:spPr>
      </p:cxnSp>
      <p:sp>
        <p:nvSpPr>
          <p:cNvPr id="88" name="Shape 88"/>
          <p:cNvSpPr txBox="1"/>
          <p:nvPr/>
        </p:nvSpPr>
        <p:spPr>
          <a:xfrm>
            <a:off x="6115825" y="4514037"/>
            <a:ext cx="1589700" cy="8381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r>
              <a:rPr lang="en" dirty="0">
                <a:solidFill>
                  <a:srgbClr val="000000"/>
                </a:solidFill>
              </a:rPr>
              <a:t>particle-fluid</a:t>
            </a:r>
          </a:p>
          <a:p>
            <a:r>
              <a:rPr lang="en" dirty="0">
                <a:solidFill>
                  <a:srgbClr val="000000"/>
                </a:solidFill>
              </a:rPr>
              <a:t>interaction</a:t>
            </a:r>
          </a:p>
        </p:txBody>
      </p:sp>
      <p:cxnSp>
        <p:nvCxnSpPr>
          <p:cNvPr id="89" name="Shape 89"/>
          <p:cNvCxnSpPr>
            <a:stCxn id="88" idx="1"/>
            <a:endCxn id="90" idx="3"/>
          </p:cNvCxnSpPr>
          <p:nvPr/>
        </p:nvCxnSpPr>
        <p:spPr>
          <a:xfrm flipH="1">
            <a:off x="4843825" y="4933137"/>
            <a:ext cx="1272000" cy="22200"/>
          </a:xfrm>
          <a:prstGeom prst="straightConnector1">
            <a:avLst/>
          </a:prstGeom>
          <a:noFill/>
          <a:ln w="19050" cap="flat" cmpd="sng">
            <a:solidFill>
              <a:srgbClr val="FF0000"/>
            </a:solidFill>
            <a:prstDash val="solid"/>
            <a:round/>
            <a:headEnd type="none" w="lg" len="lg"/>
            <a:tailEnd type="triangle" w="lg" len="lg"/>
          </a:ln>
        </p:spPr>
      </p:cxnSp>
      <p:pic>
        <p:nvPicPr>
          <p:cNvPr id="90" name="Shape 90"/>
          <p:cNvPicPr preferRelativeResize="0"/>
          <p:nvPr/>
        </p:nvPicPr>
        <p:blipFill rotWithShape="1">
          <a:blip r:embed="rId4" cstate="print">
            <a:alphaModFix/>
          </a:blip>
          <a:srcRect l="4452" t="5661" b="8809"/>
          <a:stretch/>
        </p:blipFill>
        <p:spPr>
          <a:xfrm>
            <a:off x="2340325" y="4274175"/>
            <a:ext cx="2503350" cy="1362300"/>
          </a:xfrm>
          <a:prstGeom prst="rect">
            <a:avLst/>
          </a:prstGeom>
          <a:noFill/>
          <a:ln w="19050" cap="flat" cmpd="sng">
            <a:solidFill>
              <a:srgbClr val="FF0000"/>
            </a:solidFill>
            <a:prstDash val="solid"/>
            <a:round/>
            <a:headEnd type="none" w="med" len="med"/>
            <a:tailEnd type="none" w="med" len="med"/>
          </a:ln>
        </p:spPr>
      </p:pic>
      <p:sp>
        <p:nvSpPr>
          <p:cNvPr id="91" name="Shape 91"/>
          <p:cNvSpPr/>
          <p:nvPr/>
        </p:nvSpPr>
        <p:spPr>
          <a:xfrm>
            <a:off x="3888275" y="4467950"/>
            <a:ext cx="882899" cy="4686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sp>
        <p:nvSpPr>
          <p:cNvPr id="92" name="Shape 92"/>
          <p:cNvSpPr txBox="1"/>
          <p:nvPr/>
        </p:nvSpPr>
        <p:spPr>
          <a:xfrm>
            <a:off x="468951" y="5347765"/>
            <a:ext cx="1589700" cy="838199"/>
          </a:xfrm>
          <a:prstGeom prst="rect">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r>
              <a:rPr lang="en" dirty="0">
                <a:solidFill>
                  <a:srgbClr val="000000"/>
                </a:solidFill>
                <a:ea typeface="Calibri"/>
                <a:cs typeface="Calibri"/>
                <a:sym typeface="Calibri"/>
              </a:rPr>
              <a:t>Calculated on DEM </a:t>
            </a:r>
            <a:r>
              <a:rPr lang="en" dirty="0" smtClean="0">
                <a:solidFill>
                  <a:srgbClr val="000000"/>
                </a:solidFill>
                <a:ea typeface="Calibri"/>
                <a:cs typeface="Calibri"/>
                <a:sym typeface="Calibri"/>
              </a:rPr>
              <a:t>software</a:t>
            </a:r>
            <a:endParaRPr lang="en" dirty="0">
              <a:solidFill>
                <a:srgbClr val="000000"/>
              </a:solidFill>
              <a:ea typeface="Calibri"/>
              <a:cs typeface="Calibri"/>
              <a:sym typeface="Calibri"/>
            </a:endParaRPr>
          </a:p>
        </p:txBody>
      </p:sp>
      <p:cxnSp>
        <p:nvCxnSpPr>
          <p:cNvPr id="93" name="Shape 93"/>
          <p:cNvCxnSpPr>
            <a:stCxn id="91" idx="0"/>
            <a:endCxn id="92" idx="0"/>
          </p:cNvCxnSpPr>
          <p:nvPr/>
        </p:nvCxnSpPr>
        <p:spPr>
          <a:xfrm rot="16200000" flipH="1" flipV="1">
            <a:off x="2356855" y="3374895"/>
            <a:ext cx="879815" cy="3065924"/>
          </a:xfrm>
          <a:prstGeom prst="bentConnector3">
            <a:avLst>
              <a:gd name="adj1" fmla="val -25983"/>
            </a:avLst>
          </a:prstGeom>
          <a:noFill/>
          <a:ln w="19050" cap="flat" cmpd="sng">
            <a:solidFill>
              <a:srgbClr val="0000FF"/>
            </a:solidFill>
            <a:prstDash val="solid"/>
            <a:round/>
            <a:headEnd type="none" w="lg" len="lg"/>
            <a:tailEnd type="stealth" w="lg" len="lg"/>
          </a:ln>
        </p:spPr>
      </p:cxnSp>
      <p:sp>
        <p:nvSpPr>
          <p:cNvPr id="2" name="Title 1"/>
          <p:cNvSpPr>
            <a:spLocks noGrp="1"/>
          </p:cNvSpPr>
          <p:nvPr>
            <p:ph type="title"/>
          </p:nvPr>
        </p:nvSpPr>
        <p:spPr/>
        <p:txBody>
          <a:bodyPr/>
          <a:lstStyle/>
          <a:p>
            <a:r>
              <a:rPr lang="pt-BR" sz="2600" dirty="0" smtClean="0">
                <a:latin typeface="+mj-lt"/>
              </a:rPr>
              <a:t>CFD</a:t>
            </a:r>
            <a:endParaRPr lang="pt-BR" sz="2600" dirty="0">
              <a:latin typeface="+mj-lt"/>
            </a:endParaRPr>
          </a:p>
        </p:txBody>
      </p:sp>
      <p:sp>
        <p:nvSpPr>
          <p:cNvPr id="3" name="Content Placeholder 2"/>
          <p:cNvSpPr>
            <a:spLocks noGrp="1"/>
          </p:cNvSpPr>
          <p:nvPr>
            <p:ph idx="1"/>
          </p:nvPr>
        </p:nvSpPr>
        <p:spPr>
          <a:xfrm>
            <a:off x="360362" y="1667939"/>
            <a:ext cx="8421687" cy="4353349"/>
          </a:xfrm>
        </p:spPr>
        <p:txBody>
          <a:bodyPr/>
          <a:lstStyle/>
          <a:p>
            <a:pPr marL="342900" indent="-342900">
              <a:buFont typeface="Arial" panose="020B0604020202020204" pitchFamily="34" charset="0"/>
              <a:buChar char="•"/>
            </a:pPr>
            <a:r>
              <a:rPr lang="en-US" cap="none" dirty="0">
                <a:solidFill>
                  <a:schemeClr val="tx1"/>
                </a:solidFill>
                <a:latin typeface="+mn-lt"/>
              </a:rPr>
              <a:t>Influence of particle on the fluid flow is taken into account by the volume fraction and momentum exchange force.</a:t>
            </a:r>
          </a:p>
          <a:p>
            <a:endParaRPr lang="pt-BR" dirty="0">
              <a:latin typeface="+mn-lt"/>
            </a:endParaRPr>
          </a:p>
        </p:txBody>
      </p:sp>
    </p:spTree>
    <p:extLst>
      <p:ext uri="{BB962C8B-B14F-4D97-AF65-F5344CB8AC3E}">
        <p14:creationId xmlns:p14="http://schemas.microsoft.com/office/powerpoint/2010/main" xmlns="" val="1914282477"/>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292944" y="1831807"/>
            <a:ext cx="4572000" cy="2031325"/>
          </a:xfrm>
          <a:prstGeom prst="rect">
            <a:avLst/>
          </a:prstGeom>
        </p:spPr>
        <p:txBody>
          <a:bodyPr>
            <a:spAutoFit/>
          </a:bodyPr>
          <a:lstStyle/>
          <a:p>
            <a:pPr marL="457200" lvl="0" indent="-355600">
              <a:lnSpc>
                <a:spcPct val="150000"/>
              </a:lnSpc>
              <a:spcBef>
                <a:spcPts val="0"/>
              </a:spcBef>
              <a:buSzPct val="100000"/>
              <a:buChar char="●"/>
            </a:pPr>
            <a:r>
              <a:rPr lang="en-US" dirty="0" smtClean="0"/>
              <a:t>Free falling particle in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en-US" dirty="0" smtClean="0"/>
          </a:p>
          <a:p>
            <a:pPr marL="457200" lvl="0" indent="-355600">
              <a:lnSpc>
                <a:spcPct val="150000"/>
              </a:lnSpc>
              <a:spcBef>
                <a:spcPts val="0"/>
              </a:spcBef>
              <a:buSzPct val="100000"/>
              <a:buChar char="●"/>
            </a:pPr>
            <a:r>
              <a:rPr lang="pt-BR" dirty="0" smtClean="0"/>
              <a:t>Schiller &amp; Naumann drag correlation</a:t>
            </a:r>
            <a:endParaRPr lang="en-US" dirty="0"/>
          </a:p>
          <a:p>
            <a:pPr marL="457200" lvl="0" indent="-355600">
              <a:spcBef>
                <a:spcPts val="0"/>
              </a:spcBef>
              <a:buSzPct val="100000"/>
              <a:buChar char="●"/>
            </a:pPr>
            <a:endParaRPr lang="en-US" dirty="0" smtClean="0"/>
          </a:p>
        </p:txBody>
      </p:sp>
      <p:pic>
        <p:nvPicPr>
          <p:cNvPr id="5" name="Picture 4"/>
          <p:cNvPicPr>
            <a:picLocks noChangeAspect="1"/>
          </p:cNvPicPr>
          <p:nvPr/>
        </p:nvPicPr>
        <p:blipFill>
          <a:blip r:embed="rId3" cstate="print"/>
          <a:stretch>
            <a:fillRect/>
          </a:stretch>
        </p:blipFill>
        <p:spPr>
          <a:xfrm>
            <a:off x="6804248" y="1858533"/>
            <a:ext cx="1545781" cy="2504021"/>
          </a:xfrm>
          <a:prstGeom prst="rect">
            <a:avLst/>
          </a:prstGeom>
        </p:spPr>
      </p:pic>
      <p:pic>
        <p:nvPicPr>
          <p:cNvPr id="8" name="Picture 7"/>
          <p:cNvPicPr>
            <a:picLocks noChangeAspect="1"/>
          </p:cNvPicPr>
          <p:nvPr/>
        </p:nvPicPr>
        <p:blipFill>
          <a:blip r:embed="rId4" cstate="print"/>
          <a:stretch>
            <a:fillRect/>
          </a:stretch>
        </p:blipFill>
        <p:spPr>
          <a:xfrm>
            <a:off x="395536" y="2372443"/>
            <a:ext cx="4122235" cy="748624"/>
          </a:xfrm>
          <a:prstGeom prst="rect">
            <a:avLst/>
          </a:prstGeom>
        </p:spPr>
      </p:pic>
      <p:pic>
        <p:nvPicPr>
          <p:cNvPr id="9" name="Picture 8"/>
          <p:cNvPicPr>
            <a:picLocks noChangeAspect="1"/>
          </p:cNvPicPr>
          <p:nvPr/>
        </p:nvPicPr>
        <p:blipFill>
          <a:blip r:embed="rId5" cstate="print"/>
          <a:stretch>
            <a:fillRect/>
          </a:stretch>
        </p:blipFill>
        <p:spPr>
          <a:xfrm>
            <a:off x="539552" y="3747974"/>
            <a:ext cx="3405900" cy="655794"/>
          </a:xfrm>
          <a:prstGeom prst="rect">
            <a:avLst/>
          </a:prstGeom>
        </p:spPr>
      </p:pic>
      <p:sp>
        <p:nvSpPr>
          <p:cNvPr id="25"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1 – free falling particle</a:t>
            </a:r>
            <a:endParaRPr lang="pt-BR" sz="2600" dirty="0">
              <a:latin typeface="+mj-lt"/>
            </a:endParaRPr>
          </a:p>
        </p:txBody>
      </p:sp>
    </p:spTree>
    <p:extLst>
      <p:ext uri="{BB962C8B-B14F-4D97-AF65-F5344CB8AC3E}">
        <p14:creationId xmlns:p14="http://schemas.microsoft.com/office/powerpoint/2010/main" xmlns="" val="910357598"/>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ess_rocky_ppt">
  <a:themeElements>
    <a:clrScheme name="ESS">
      <a:dk1>
        <a:srgbClr val="FFFFFF"/>
      </a:dk1>
      <a:lt1>
        <a:srgbClr val="000000"/>
      </a:lt1>
      <a:dk2>
        <a:srgbClr val="E90006"/>
      </a:dk2>
      <a:lt2>
        <a:srgbClr val="BA0014"/>
      </a:lt2>
      <a:accent1>
        <a:srgbClr val="8D0010"/>
      </a:accent1>
      <a:accent2>
        <a:srgbClr val="50080D"/>
      </a:accent2>
      <a:accent3>
        <a:srgbClr val="92D050"/>
      </a:accent3>
      <a:accent4>
        <a:srgbClr val="8064A2"/>
      </a:accent4>
      <a:accent5>
        <a:srgbClr val="0070C0"/>
      </a:accent5>
      <a:accent6>
        <a:srgbClr val="FFC000"/>
      </a:accent6>
      <a:hlink>
        <a:srgbClr val="0000FF"/>
      </a:hlink>
      <a:folHlink>
        <a:srgbClr val="800080"/>
      </a:folHlink>
    </a:clrScheme>
    <a:fontScheme name="Office Klassisch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lIns="0" tIns="0" rIns="0" bIns="0" rtlCol="0">
        <a:noAutofit/>
      </a:bodyPr>
      <a:lstStyle>
        <a:defPPr algn="l">
          <a:defRPr sz="1600" noProof="0" dirty="0" err="1" smtClean="0">
            <a:solidFill>
              <a:schemeClr val="bg1"/>
            </a:solidFill>
          </a:defRPr>
        </a:defPPr>
      </a:lstStyle>
    </a:txDef>
  </a:objectDefaults>
  <a:extraClrSchemeLst/>
</a:theme>
</file>

<file path=ppt/theme/theme2.xml><?xml version="1.0" encoding="utf-8"?>
<a:theme xmlns:a="http://schemas.openxmlformats.org/drawingml/2006/main" name="1_ess_rocky_ppt">
  <a:themeElements>
    <a:clrScheme name="ESSS">
      <a:dk1>
        <a:srgbClr val="000000"/>
      </a:dk1>
      <a:lt1>
        <a:sysClr val="window" lastClr="FFFFFF"/>
      </a:lt1>
      <a:dk2>
        <a:srgbClr val="E90006"/>
      </a:dk2>
      <a:lt2>
        <a:srgbClr val="BA0014"/>
      </a:lt2>
      <a:accent1>
        <a:srgbClr val="8D0010"/>
      </a:accent1>
      <a:accent2>
        <a:srgbClr val="50080D"/>
      </a:accent2>
      <a:accent3>
        <a:srgbClr val="92D050"/>
      </a:accent3>
      <a:accent4>
        <a:srgbClr val="8064A2"/>
      </a:accent4>
      <a:accent5>
        <a:srgbClr val="0070C0"/>
      </a:accent5>
      <a:accent6>
        <a:srgbClr val="FFC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normAutofit/>
      </a:bodyPr>
      <a:lstStyle>
        <a:defPPr algn="l">
          <a:defRPr dirty="0" err="1" smtClean="0">
            <a:solidFill>
              <a:schemeClr val="bg1"/>
            </a:solidFill>
          </a:defRPr>
        </a:defPPr>
      </a:lstStyle>
    </a:txDef>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3593</TotalTime>
  <Words>2163</Words>
  <Application>Microsoft Office PowerPoint</Application>
  <PresentationFormat>Apresentação na tela (4:3)</PresentationFormat>
  <Paragraphs>465</Paragraphs>
  <Slides>40</Slides>
  <Notes>40</Notes>
  <HiddenSlides>0</HiddenSlides>
  <MMClips>1</MMClips>
  <ScaleCrop>false</ScaleCrop>
  <HeadingPairs>
    <vt:vector size="4" baseType="variant">
      <vt:variant>
        <vt:lpstr>Tema</vt:lpstr>
      </vt:variant>
      <vt:variant>
        <vt:i4>2</vt:i4>
      </vt:variant>
      <vt:variant>
        <vt:lpstr>Títulos de slides</vt:lpstr>
      </vt:variant>
      <vt:variant>
        <vt:i4>40</vt:i4>
      </vt:variant>
    </vt:vector>
  </HeadingPairs>
  <TitlesOfParts>
    <vt:vector size="42" baseType="lpstr">
      <vt:lpstr>ess_rocky_ppt</vt:lpstr>
      <vt:lpstr>1_ess_rocky_ppt</vt:lpstr>
      <vt:lpstr>DEM and CFD Coupling </vt:lpstr>
      <vt:lpstr>Outline</vt:lpstr>
      <vt:lpstr>Slide 3</vt:lpstr>
      <vt:lpstr>Slide 4</vt:lpstr>
      <vt:lpstr>Slide 5</vt:lpstr>
      <vt:lpstr>Slide 6</vt:lpstr>
      <vt:lpstr>Slide 7</vt:lpstr>
      <vt:lpstr>CFD</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Case 5 – falling particle with heat source</vt:lpstr>
      <vt:lpstr>Slide 24</vt:lpstr>
      <vt:lpstr>Slide 25</vt:lpstr>
      <vt:lpstr>Slide 26</vt:lpstr>
      <vt:lpstr>Slide 27</vt:lpstr>
      <vt:lpstr>Slide 28</vt:lpstr>
      <vt:lpstr>Slide 29</vt:lpstr>
      <vt:lpstr>Slide 30</vt:lpstr>
      <vt:lpstr>Slide 31</vt:lpstr>
      <vt:lpstr>Case 7 – Fluidized bed</vt:lpstr>
      <vt:lpstr>Slide 33</vt:lpstr>
      <vt:lpstr>Slide 34</vt:lpstr>
      <vt:lpstr>Case 7 - Pressure drop  </vt:lpstr>
      <vt:lpstr>Case 7 – bubble/bed dynamics</vt:lpstr>
      <vt:lpstr>Case 7 – bubble/bed dynamics</vt:lpstr>
      <vt:lpstr>Case 7 – temperature</vt:lpstr>
      <vt:lpstr>Case 7 – temperature</vt:lpstr>
      <vt:lpstr>future developments </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Silvia Carina Firmino</dc:creator>
  <cp:lastModifiedBy>lucilla</cp:lastModifiedBy>
  <cp:revision>345</cp:revision>
  <cp:lastPrinted>2015-01-12T13:33:34Z</cp:lastPrinted>
  <dcterms:created xsi:type="dcterms:W3CDTF">2016-02-12T12:57:56Z</dcterms:created>
  <dcterms:modified xsi:type="dcterms:W3CDTF">2017-06-05T18:12:43Z</dcterms:modified>
</cp:coreProperties>
</file>